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87" r:id="rId5"/>
    <p:sldMasterId id="2147483758" r:id="rId6"/>
    <p:sldMasterId id="2147483750" r:id="rId7"/>
    <p:sldMasterId id="2147483774" r:id="rId8"/>
  </p:sldMasterIdLst>
  <p:notesMasterIdLst>
    <p:notesMasterId r:id="rId26"/>
  </p:notesMasterIdLst>
  <p:handoutMasterIdLst>
    <p:handoutMasterId r:id="rId27"/>
  </p:handoutMasterIdLst>
  <p:sldIdLst>
    <p:sldId id="448" r:id="rId9"/>
    <p:sldId id="471" r:id="rId10"/>
    <p:sldId id="480" r:id="rId11"/>
    <p:sldId id="472" r:id="rId12"/>
    <p:sldId id="473" r:id="rId13"/>
    <p:sldId id="474" r:id="rId14"/>
    <p:sldId id="477" r:id="rId15"/>
    <p:sldId id="450" r:id="rId16"/>
    <p:sldId id="451" r:id="rId17"/>
    <p:sldId id="479" r:id="rId18"/>
    <p:sldId id="458" r:id="rId19"/>
    <p:sldId id="460" r:id="rId20"/>
    <p:sldId id="469" r:id="rId21"/>
    <p:sldId id="463" r:id="rId22"/>
    <p:sldId id="459" r:id="rId23"/>
    <p:sldId id="466" r:id="rId24"/>
    <p:sldId id="468" r:id="rId25"/>
  </p:sldIdLst>
  <p:sldSz cx="12190413" cy="6859588"/>
  <p:notesSz cx="9942513" cy="6810375"/>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3" orient="horz" pos="2455" userDrawn="1">
          <p15:clr>
            <a:srgbClr val="A4A3A4"/>
          </p15:clr>
        </p15:guide>
        <p15:guide id="4" orient="horz" pos="709" userDrawn="1">
          <p15:clr>
            <a:srgbClr val="A4A3A4"/>
          </p15:clr>
        </p15:guide>
        <p15:guide id="6" pos="1005" userDrawn="1">
          <p15:clr>
            <a:srgbClr val="A4A3A4"/>
          </p15:clr>
        </p15:guide>
        <p15:guide id="7" pos="301" userDrawn="1">
          <p15:clr>
            <a:srgbClr val="A4A3A4"/>
          </p15:clr>
        </p15:guide>
        <p15:guide id="8" pos="7582" userDrawn="1">
          <p15:clr>
            <a:srgbClr val="A4A3A4"/>
          </p15:clr>
        </p15:guide>
        <p15:guide id="11" orient="horz" pos="1888" userDrawn="1">
          <p15:clr>
            <a:srgbClr val="A4A3A4"/>
          </p15:clr>
        </p15:guide>
        <p15:guide id="12" orient="horz" pos="3635" userDrawn="1">
          <p15:clr>
            <a:srgbClr val="A4A3A4"/>
          </p15:clr>
        </p15:guide>
        <p15:guide id="13" pos="3613" userDrawn="1">
          <p15:clr>
            <a:srgbClr val="A4A3A4"/>
          </p15:clr>
        </p15:guide>
        <p15:guide id="14" pos="4066" userDrawn="1">
          <p15:clr>
            <a:srgbClr val="A4A3A4"/>
          </p15:clr>
        </p15:guide>
        <p15:guide id="15" orient="horz" pos="1457" userDrawn="1">
          <p15:clr>
            <a:srgbClr val="A4A3A4"/>
          </p15:clr>
        </p15:guide>
        <p15:guide id="16" pos="3000" userDrawn="1">
          <p15:clr>
            <a:srgbClr val="A4A3A4"/>
          </p15:clr>
        </p15:guide>
        <p15:guide id="17" pos="4588" userDrawn="1">
          <p15:clr>
            <a:srgbClr val="A4A3A4"/>
          </p15:clr>
        </p15:guide>
        <p15:guide id="18" orient="horz" pos="2977" userDrawn="1">
          <p15:clr>
            <a:srgbClr val="A4A3A4"/>
          </p15:clr>
        </p15:guide>
        <p15:guide id="19" orient="horz" pos="1276" userDrawn="1">
          <p15:clr>
            <a:srgbClr val="A4A3A4"/>
          </p15:clr>
        </p15:guide>
        <p15:guide id="20" pos="551" userDrawn="1">
          <p15:clr>
            <a:srgbClr val="A4A3A4"/>
          </p15:clr>
        </p15:guide>
        <p15:guide id="21" pos="846" userDrawn="1">
          <p15:clr>
            <a:srgbClr val="A4A3A4"/>
          </p15:clr>
        </p15:guide>
        <p15:guide id="22" orient="horz" pos="1004" userDrawn="1">
          <p15:clr>
            <a:srgbClr val="A4A3A4"/>
          </p15:clr>
        </p15:guide>
        <p15:guide id="23" orient="horz" pos="1104" userDrawn="1">
          <p15:clr>
            <a:srgbClr val="A4A3A4"/>
          </p15:clr>
        </p15:guide>
        <p15:guide id="24" orient="horz" pos="800" userDrawn="1">
          <p15:clr>
            <a:srgbClr val="A4A3A4"/>
          </p15:clr>
        </p15:guide>
        <p15:guide id="25" orient="horz" pos="2478" userDrawn="1">
          <p15:clr>
            <a:srgbClr val="A4A3A4"/>
          </p15:clr>
        </p15:guide>
        <p15:guide id="26" pos="68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MA, Julie (DGS/MICOM)" initials="SJ(" lastIdx="1" clrIdx="0">
    <p:extLst/>
  </p:cmAuthor>
  <p:cmAuthor id="2" name="DUBOIS, Hélène (DGS/SG/DAD-BSIIP)" initials="DH(" lastIdx="6" clrIdx="1">
    <p:extLst>
      <p:ext uri="{19B8F6BF-5375-455C-9EA6-DF929625EA0E}">
        <p15:presenceInfo xmlns:p15="http://schemas.microsoft.com/office/powerpoint/2012/main" userId="S-1-5-21-27022435-3177379373-3347635678-85551" providerId="AD"/>
      </p:ext>
    </p:extLst>
  </p:cmAuthor>
  <p:cmAuthor id="3" name="Marie ALLOUARD" initials="MA" lastIdx="1" clrIdx="2">
    <p:extLst>
      <p:ext uri="{19B8F6BF-5375-455C-9EA6-DF929625EA0E}">
        <p15:presenceInfo xmlns:p15="http://schemas.microsoft.com/office/powerpoint/2012/main" userId="S-1-5-21-3641078771-3653456904-245653651-1466449" providerId="AD"/>
      </p:ext>
    </p:extLst>
  </p:cmAuthor>
  <p:cmAuthor id="4" name="SAKHO, Moussa (DGS/SG/DAD)" initials="SM(" lastIdx="10" clrIdx="3">
    <p:extLst>
      <p:ext uri="{19B8F6BF-5375-455C-9EA6-DF929625EA0E}">
        <p15:presenceInfo xmlns:p15="http://schemas.microsoft.com/office/powerpoint/2012/main" userId="S-1-5-21-27022435-3177379373-3347635678-118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E72B0"/>
    <a:srgbClr val="C00000"/>
    <a:srgbClr val="E97B7B"/>
    <a:srgbClr val="DCE6F2"/>
    <a:srgbClr val="8890BB"/>
    <a:srgbClr val="8064A2"/>
    <a:srgbClr val="F79443"/>
    <a:srgbClr val="93CDDD"/>
    <a:srgbClr val="D8D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4" autoAdjust="0"/>
    <p:restoredTop sz="94343" autoAdjust="0"/>
  </p:normalViewPr>
  <p:slideViewPr>
    <p:cSldViewPr snapToGrid="0">
      <p:cViewPr varScale="1">
        <p:scale>
          <a:sx n="70" d="100"/>
          <a:sy n="70" d="100"/>
        </p:scale>
        <p:origin x="246" y="54"/>
      </p:cViewPr>
      <p:guideLst>
        <p:guide orient="horz" pos="4020"/>
        <p:guide orient="horz" pos="2455"/>
        <p:guide orient="horz" pos="709"/>
        <p:guide pos="1005"/>
        <p:guide pos="301"/>
        <p:guide pos="7582"/>
        <p:guide orient="horz" pos="1888"/>
        <p:guide orient="horz" pos="3635"/>
        <p:guide pos="3613"/>
        <p:guide pos="4066"/>
        <p:guide orient="horz" pos="1457"/>
        <p:guide pos="3000"/>
        <p:guide pos="4588"/>
        <p:guide orient="horz" pos="2977"/>
        <p:guide orient="horz" pos="1276"/>
        <p:guide pos="551"/>
        <p:guide pos="846"/>
        <p:guide orient="horz" pos="1004"/>
        <p:guide orient="horz" pos="1104"/>
        <p:guide orient="horz" pos="800"/>
        <p:guide orient="horz" pos="2478"/>
        <p:guide pos="68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5" d="100"/>
          <a:sy n="75" d="100"/>
        </p:scale>
        <p:origin x="24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9506" cy="340901"/>
          </a:xfrm>
          <a:prstGeom prst="rect">
            <a:avLst/>
          </a:prstGeom>
        </p:spPr>
        <p:txBody>
          <a:bodyPr vert="horz" lIns="91595" tIns="45798" rIns="91595" bIns="45798" rtlCol="0"/>
          <a:lstStyle>
            <a:lvl1pPr algn="l">
              <a:defRPr sz="1200"/>
            </a:lvl1pPr>
          </a:lstStyle>
          <a:p>
            <a:endParaRPr lang="fr-FR"/>
          </a:p>
        </p:txBody>
      </p:sp>
      <p:sp>
        <p:nvSpPr>
          <p:cNvPr id="3" name="Espace réservé de la date 2"/>
          <p:cNvSpPr>
            <a:spLocks noGrp="1"/>
          </p:cNvSpPr>
          <p:nvPr>
            <p:ph type="dt" sz="quarter" idx="1"/>
          </p:nvPr>
        </p:nvSpPr>
        <p:spPr>
          <a:xfrm>
            <a:off x="5630687" y="0"/>
            <a:ext cx="4309506" cy="340901"/>
          </a:xfrm>
          <a:prstGeom prst="rect">
            <a:avLst/>
          </a:prstGeom>
        </p:spPr>
        <p:txBody>
          <a:bodyPr vert="horz" lIns="91595" tIns="45798" rIns="91595" bIns="45798" rtlCol="0"/>
          <a:lstStyle>
            <a:lvl1pPr algn="r">
              <a:defRPr sz="1200"/>
            </a:lvl1pPr>
          </a:lstStyle>
          <a:p>
            <a:fld id="{07AEEAB5-2C3A-423F-8EE9-474FF60FD7E4}" type="datetimeFigureOut">
              <a:rPr lang="fr-FR" smtClean="0"/>
              <a:t>16/12/2022</a:t>
            </a:fld>
            <a:endParaRPr lang="fr-FR"/>
          </a:p>
        </p:txBody>
      </p:sp>
      <p:sp>
        <p:nvSpPr>
          <p:cNvPr id="4" name="Espace réservé du pied de page 3"/>
          <p:cNvSpPr>
            <a:spLocks noGrp="1"/>
          </p:cNvSpPr>
          <p:nvPr>
            <p:ph type="ftr" sz="quarter" idx="2"/>
          </p:nvPr>
        </p:nvSpPr>
        <p:spPr>
          <a:xfrm>
            <a:off x="0" y="6469475"/>
            <a:ext cx="4309506" cy="340901"/>
          </a:xfrm>
          <a:prstGeom prst="rect">
            <a:avLst/>
          </a:prstGeom>
        </p:spPr>
        <p:txBody>
          <a:bodyPr vert="horz" lIns="91595" tIns="45798" rIns="91595" bIns="4579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0687" y="6469475"/>
            <a:ext cx="4309506" cy="340901"/>
          </a:xfrm>
          <a:prstGeom prst="rect">
            <a:avLst/>
          </a:prstGeom>
        </p:spPr>
        <p:txBody>
          <a:bodyPr vert="horz" lIns="91595" tIns="45798" rIns="91595" bIns="45798" rtlCol="0" anchor="b"/>
          <a:lstStyle>
            <a:lvl1pPr algn="r">
              <a:defRPr sz="1200"/>
            </a:lvl1pPr>
          </a:lstStyle>
          <a:p>
            <a:fld id="{CD584776-D907-453B-8B38-591991522DB5}" type="slidenum">
              <a:rPr lang="fr-FR" smtClean="0"/>
              <a:t>‹N°›</a:t>
            </a:fld>
            <a:endParaRPr lang="fr-FR"/>
          </a:p>
        </p:txBody>
      </p:sp>
    </p:spTree>
    <p:extLst>
      <p:ext uri="{BB962C8B-B14F-4D97-AF65-F5344CB8AC3E}">
        <p14:creationId xmlns:p14="http://schemas.microsoft.com/office/powerpoint/2010/main" val="520262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8422" cy="341701"/>
          </a:xfrm>
          <a:prstGeom prst="rect">
            <a:avLst/>
          </a:prstGeom>
        </p:spPr>
        <p:txBody>
          <a:bodyPr vert="horz" lIns="91595" tIns="45798" rIns="91595" bIns="45798" rtlCol="0"/>
          <a:lstStyle>
            <a:lvl1pPr algn="l">
              <a:defRPr sz="1200"/>
            </a:lvl1pPr>
          </a:lstStyle>
          <a:p>
            <a:endParaRPr lang="fr-FR"/>
          </a:p>
        </p:txBody>
      </p:sp>
      <p:sp>
        <p:nvSpPr>
          <p:cNvPr id="3" name="Espace réservé de la date 2"/>
          <p:cNvSpPr>
            <a:spLocks noGrp="1"/>
          </p:cNvSpPr>
          <p:nvPr>
            <p:ph type="dt" idx="1"/>
          </p:nvPr>
        </p:nvSpPr>
        <p:spPr>
          <a:xfrm>
            <a:off x="5631792" y="0"/>
            <a:ext cx="4308422" cy="341701"/>
          </a:xfrm>
          <a:prstGeom prst="rect">
            <a:avLst/>
          </a:prstGeom>
        </p:spPr>
        <p:txBody>
          <a:bodyPr vert="horz" lIns="91595" tIns="45798" rIns="91595" bIns="45798" rtlCol="0"/>
          <a:lstStyle>
            <a:lvl1pPr algn="r">
              <a:defRPr sz="1200"/>
            </a:lvl1pPr>
          </a:lstStyle>
          <a:p>
            <a:fld id="{4308C419-FCC7-46D0-925F-4D245798B981}" type="datetimeFigureOut">
              <a:rPr lang="fr-FR" smtClean="0"/>
              <a:t>16/12/2022</a:t>
            </a:fld>
            <a:endParaRPr lang="fr-FR"/>
          </a:p>
        </p:txBody>
      </p:sp>
      <p:sp>
        <p:nvSpPr>
          <p:cNvPr id="4" name="Espace réservé de l'image des diapositives 3"/>
          <p:cNvSpPr>
            <a:spLocks noGrp="1" noRot="1" noChangeAspect="1"/>
          </p:cNvSpPr>
          <p:nvPr>
            <p:ph type="sldImg" idx="2"/>
          </p:nvPr>
        </p:nvSpPr>
        <p:spPr>
          <a:xfrm>
            <a:off x="2930525" y="852488"/>
            <a:ext cx="4081463" cy="2297112"/>
          </a:xfrm>
          <a:prstGeom prst="rect">
            <a:avLst/>
          </a:prstGeom>
          <a:noFill/>
          <a:ln w="12700">
            <a:solidFill>
              <a:prstClr val="black"/>
            </a:solidFill>
          </a:ln>
        </p:spPr>
        <p:txBody>
          <a:bodyPr vert="horz" lIns="91595" tIns="45798" rIns="91595" bIns="45798" rtlCol="0" anchor="ctr"/>
          <a:lstStyle/>
          <a:p>
            <a:endParaRPr lang="fr-FR"/>
          </a:p>
        </p:txBody>
      </p:sp>
      <p:sp>
        <p:nvSpPr>
          <p:cNvPr id="5" name="Espace réservé des notes 4"/>
          <p:cNvSpPr>
            <a:spLocks noGrp="1"/>
          </p:cNvSpPr>
          <p:nvPr>
            <p:ph type="body" sz="quarter" idx="3"/>
          </p:nvPr>
        </p:nvSpPr>
        <p:spPr>
          <a:xfrm>
            <a:off x="994253" y="3277493"/>
            <a:ext cx="7954010" cy="2681586"/>
          </a:xfrm>
          <a:prstGeom prst="rect">
            <a:avLst/>
          </a:prstGeom>
        </p:spPr>
        <p:txBody>
          <a:bodyPr vert="horz" lIns="91595" tIns="45798" rIns="91595" bIns="45798"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6468675"/>
            <a:ext cx="4308422" cy="341701"/>
          </a:xfrm>
          <a:prstGeom prst="rect">
            <a:avLst/>
          </a:prstGeom>
        </p:spPr>
        <p:txBody>
          <a:bodyPr vert="horz" lIns="91595" tIns="45798" rIns="91595" bIns="457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1792" y="6468675"/>
            <a:ext cx="4308422" cy="341701"/>
          </a:xfrm>
          <a:prstGeom prst="rect">
            <a:avLst/>
          </a:prstGeom>
        </p:spPr>
        <p:txBody>
          <a:bodyPr vert="horz" lIns="91595" tIns="45798" rIns="91595" bIns="45798" rtlCol="0" anchor="b"/>
          <a:lstStyle>
            <a:lvl1pPr algn="r">
              <a:defRPr sz="1200"/>
            </a:lvl1pPr>
          </a:lstStyle>
          <a:p>
            <a:fld id="{96129EA7-38A1-468F-8FEE-6574E476B644}" type="slidenum">
              <a:rPr lang="fr-FR" smtClean="0"/>
              <a:t>‹N°›</a:t>
            </a:fld>
            <a:endParaRPr lang="fr-FR"/>
          </a:p>
        </p:txBody>
      </p:sp>
    </p:spTree>
    <p:extLst>
      <p:ext uri="{BB962C8B-B14F-4D97-AF65-F5344CB8AC3E}">
        <p14:creationId xmlns:p14="http://schemas.microsoft.com/office/powerpoint/2010/main" val="113788405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65"/>
        <p:cNvGrpSpPr/>
        <p:nvPr/>
      </p:nvGrpSpPr>
      <p:grpSpPr>
        <a:xfrm>
          <a:off x="0" y="0"/>
          <a:ext cx="0" cy="0"/>
          <a:chOff x="0" y="0"/>
          <a:chExt cx="0" cy="0"/>
        </a:xfrm>
      </p:grpSpPr>
      <p:sp>
        <p:nvSpPr>
          <p:cNvPr id="31266" name="Google Shape;31266;p7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67" name="Google Shape;31267;p78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23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65"/>
        <p:cNvGrpSpPr/>
        <p:nvPr/>
      </p:nvGrpSpPr>
      <p:grpSpPr>
        <a:xfrm>
          <a:off x="0" y="0"/>
          <a:ext cx="0" cy="0"/>
          <a:chOff x="0" y="0"/>
          <a:chExt cx="0" cy="0"/>
        </a:xfrm>
      </p:grpSpPr>
      <p:sp>
        <p:nvSpPr>
          <p:cNvPr id="31266" name="Google Shape;31266;p7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67" name="Google Shape;31267;p78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2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05"/>
        <p:cNvGrpSpPr/>
        <p:nvPr/>
      </p:nvGrpSpPr>
      <p:grpSpPr>
        <a:xfrm>
          <a:off x="0" y="0"/>
          <a:ext cx="0" cy="0"/>
          <a:chOff x="0" y="0"/>
          <a:chExt cx="0" cy="0"/>
        </a:xfrm>
      </p:grpSpPr>
      <p:sp>
        <p:nvSpPr>
          <p:cNvPr id="30406" name="Google Shape;30406;p7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07" name="Google Shape;30407;p76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10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ca398f4d5_0_14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ca398f4d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910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GS_Diapo_Texte_Sans titre">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3817807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2"/>
            <a:ext cx="11231357" cy="324010"/>
          </a:xfrm>
        </p:spPr>
        <p:txBody>
          <a:bodyPr/>
          <a:lstStyle>
            <a:lvl1pPr marL="12699" indent="114286">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400"/>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
        <p:nvSpPr>
          <p:cNvPr id="6" name="Titre 1"/>
          <p:cNvSpPr txBox="1">
            <a:spLocks/>
          </p:cNvSpPr>
          <p:nvPr userDrawn="1"/>
        </p:nvSpPr>
        <p:spPr>
          <a:xfrm>
            <a:off x="1197154" y="79186"/>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30442296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5" y="2085334"/>
            <a:ext cx="3359563" cy="3841316"/>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2"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9" cy="720155"/>
          </a:xfrm>
        </p:spPr>
        <p:txBody>
          <a:bodyPr/>
          <a:lstStyle/>
          <a:p>
            <a:r>
              <a:rPr lang="fr-FR" dirty="0"/>
              <a:t>Sommaire</a:t>
            </a:r>
          </a:p>
        </p:txBody>
      </p:sp>
      <p:sp>
        <p:nvSpPr>
          <p:cNvPr id="7" name="Titre 1"/>
          <p:cNvSpPr txBox="1">
            <a:spLocks/>
          </p:cNvSpPr>
          <p:nvPr userDrawn="1"/>
        </p:nvSpPr>
        <p:spPr>
          <a:xfrm>
            <a:off x="1197154" y="92837"/>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1366687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9"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400"/>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6"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866776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431315"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4" y="2277400"/>
            <a:ext cx="7487857" cy="3841316"/>
          </a:xfrm>
        </p:spPr>
        <p:txBody>
          <a:bodyPr/>
          <a:lstStyle/>
          <a:p>
            <a:r>
              <a:rPr lang="fr-FR" dirty="0" smtClean="0"/>
              <a:t>Cliquez sur l'icône pour ajouter une image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4425257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1"/>
            <a:ext cx="7680384" cy="3840522"/>
          </a:xfrm>
        </p:spPr>
        <p:txBody>
          <a:bodyPr/>
          <a:lstStyle/>
          <a:p>
            <a:r>
              <a:rPr lang="fr-FR" dirty="0" smtClean="0"/>
              <a:t>Cliquez sur l'icône pour ajouter un graphique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6287720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744" y="2853597"/>
            <a:ext cx="11230538" cy="3058340"/>
          </a:xfrm>
        </p:spPr>
        <p:txBody>
          <a:bodyPr/>
          <a:lstStyle>
            <a:lvl1pPr>
              <a:lnSpc>
                <a:spcPct val="90000"/>
              </a:lnSpc>
              <a:spcAft>
                <a:spcPts val="0"/>
              </a:spcAft>
              <a:defRPr sz="4333" b="1" cap="all" baseline="0"/>
            </a:lvl1pPr>
            <a:lvl2pPr marL="122752" indent="0">
              <a:spcBef>
                <a:spcPts val="667"/>
              </a:spcBef>
              <a:spcAft>
                <a:spcPts val="0"/>
              </a:spcAft>
              <a:buNone/>
              <a:tabLst/>
              <a:defRPr sz="2467"/>
            </a:lvl2pPr>
          </a:lstStyle>
          <a:p>
            <a:pPr lvl="0"/>
            <a:r>
              <a:rPr lang="fr-FR" dirty="0"/>
              <a:t>Titre</a:t>
            </a:r>
          </a:p>
          <a:p>
            <a:pPr lvl="1"/>
            <a:r>
              <a:rPr lang="fr-FR" dirty="0"/>
              <a:t>Sous-titre</a:t>
            </a:r>
          </a:p>
        </p:txBody>
      </p: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745" y="6398324"/>
            <a:ext cx="1613703" cy="461266"/>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9970" y="164675"/>
            <a:ext cx="2687297" cy="2093157"/>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11140176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228"/>
            <a:ext cx="12190413" cy="5926649"/>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650" y="6398324"/>
            <a:ext cx="1559797" cy="461266"/>
          </a:xfrm>
          <a:prstGeom prst="rect">
            <a:avLst/>
          </a:prstGeom>
        </p:spPr>
        <p:txBody>
          <a:bodyPr vert="horz" lIns="0" tIns="0" rIns="0" bIns="0" rtlCol="0" anchor="ctr" anchorCtr="0">
            <a:noAutofit/>
          </a:bodyPr>
          <a:lstStyle>
            <a:lvl1pPr algn="l">
              <a:defRPr sz="1000" b="1">
                <a:solidFill>
                  <a:schemeClr val="bg1"/>
                </a:solidFill>
              </a:defRPr>
            </a:lvl1pPr>
          </a:lstStyle>
          <a:p>
            <a:endParaRPr lang="fr-FR" cap="all" dirty="0"/>
          </a:p>
        </p:txBody>
      </p:sp>
      <p:sp>
        <p:nvSpPr>
          <p:cNvPr id="2" name="Titre 1"/>
          <p:cNvSpPr>
            <a:spLocks noGrp="1"/>
          </p:cNvSpPr>
          <p:nvPr>
            <p:ph type="title" hasCustomPrompt="1"/>
          </p:nvPr>
        </p:nvSpPr>
        <p:spPr bwMode="gray">
          <a:xfrm>
            <a:off x="479937" y="984228"/>
            <a:ext cx="11230538" cy="53964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34" indent="-527934">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9130179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9532"/>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959875" y="5830616"/>
            <a:ext cx="4319438" cy="597401"/>
          </a:xfrm>
          <a:prstGeom prst="rect">
            <a:avLst/>
          </a:prstGeo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9532"/>
            <a:ext cx="239969" cy="240056"/>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472" y="260710"/>
            <a:ext cx="4754750" cy="3703512"/>
          </a:xfrm>
          <a:prstGeom prst="rect">
            <a:avLst/>
          </a:prstGeom>
        </p:spPr>
      </p:pic>
    </p:spTree>
    <p:extLst>
      <p:ext uri="{BB962C8B-B14F-4D97-AF65-F5344CB8AC3E}">
        <p14:creationId xmlns:p14="http://schemas.microsoft.com/office/powerpoint/2010/main" val="34120615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582743" y="720167"/>
            <a:ext cx="4647795" cy="2709427"/>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2"/>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subTitle" idx="1"/>
          </p:nvPr>
        </p:nvSpPr>
        <p:spPr>
          <a:xfrm>
            <a:off x="6582743" y="3429794"/>
            <a:ext cx="4647795" cy="2608604"/>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7765345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47223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744" y="6398323"/>
            <a:ext cx="1559797" cy="461265"/>
          </a:xfrm>
          <a:prstGeom prst="rect">
            <a:avLst/>
          </a:prstGeom>
        </p:spPr>
        <p:txBody>
          <a:bodyPr vert="horz" lIns="0" tIns="0" rIns="0" bIns="0" rtlCol="0" anchor="ctr" anchorCtr="0">
            <a:noAutofit/>
          </a:bodyPr>
          <a:lstStyle>
            <a:lvl1pPr algn="l">
              <a:defRPr sz="1000" b="1">
                <a:solidFill>
                  <a:schemeClr val="tx1"/>
                </a:solidFill>
              </a:defRPr>
            </a:lvl1pPr>
          </a:lstStyle>
          <a:p>
            <a:fld id="{6A4A60EE-9D13-3442-9796-E718C6343EC1}" type="datetime1">
              <a:rPr lang="fr-FR" cap="all" smtClean="0"/>
              <a:pPr/>
              <a:t>16/12/2022</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1"/>
            <a:ext cx="11231357" cy="324010"/>
          </a:xfrm>
        </p:spPr>
        <p:txBody>
          <a:bodyPr/>
          <a:lstStyle>
            <a:lvl1pPr marL="12699" indent="114289">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399"/>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43228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9" name="Rectangle 8"/>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11" name="Rectangle 10"/>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23" name="Image 22"/>
          <p:cNvPicPr>
            <a:picLocks noChangeAspect="1"/>
          </p:cNvPicPr>
          <p:nvPr userDrawn="1"/>
        </p:nvPicPr>
        <p:blipFill>
          <a:blip r:embed="rId2"/>
          <a:stretch>
            <a:fillRect/>
          </a:stretch>
        </p:blipFill>
        <p:spPr>
          <a:xfrm>
            <a:off x="10538251" y="165399"/>
            <a:ext cx="1466741" cy="612142"/>
          </a:xfrm>
          <a:prstGeom prst="rect">
            <a:avLst/>
          </a:prstGeom>
        </p:spPr>
      </p:pic>
      <p:sp>
        <p:nvSpPr>
          <p:cNvPr id="25" name="Titre 1"/>
          <p:cNvSpPr txBox="1">
            <a:spLocks/>
          </p:cNvSpPr>
          <p:nvPr userDrawn="1"/>
        </p:nvSpPr>
        <p:spPr>
          <a:xfrm>
            <a:off x="1557078" y="163138"/>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12" name="Rectangle 9"/>
          <p:cNvSpPr>
            <a:spLocks noChangeArrowheads="1"/>
          </p:cNvSpPr>
          <p:nvPr userDrawn="1"/>
        </p:nvSpPr>
        <p:spPr bwMode="auto">
          <a:xfrm flipV="1">
            <a:off x="1248329" y="590937"/>
            <a:ext cx="9262794" cy="36008"/>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5643481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ster Slide" type="title" preserve="1">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2996341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GS_Diapo_Texte_Titre 1 ligne">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5271665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GS_Diapo_Texte_Sans titre">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8527887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ster Slide" type="title">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52632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582743" y="720167"/>
            <a:ext cx="4647795" cy="2709427"/>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2"/>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subTitle" idx="1"/>
          </p:nvPr>
        </p:nvSpPr>
        <p:spPr>
          <a:xfrm>
            <a:off x="6582743" y="3429794"/>
            <a:ext cx="4647795" cy="2608604"/>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127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862800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2"/>
            <a:ext cx="11231357" cy="324010"/>
          </a:xfrm>
        </p:spPr>
        <p:txBody>
          <a:bodyPr/>
          <a:lstStyle>
            <a:lvl1pPr marL="12699" indent="114286">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400"/>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
        <p:nvSpPr>
          <p:cNvPr id="6" name="Titre 1"/>
          <p:cNvSpPr txBox="1">
            <a:spLocks/>
          </p:cNvSpPr>
          <p:nvPr userDrawn="1"/>
        </p:nvSpPr>
        <p:spPr>
          <a:xfrm>
            <a:off x="1197154" y="79186"/>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21172930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5" y="2085334"/>
            <a:ext cx="3359563" cy="3841316"/>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2"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9" cy="720155"/>
          </a:xfrm>
        </p:spPr>
        <p:txBody>
          <a:bodyPr/>
          <a:lstStyle/>
          <a:p>
            <a:r>
              <a:rPr lang="fr-FR" dirty="0"/>
              <a:t>Sommaire</a:t>
            </a:r>
          </a:p>
        </p:txBody>
      </p:sp>
      <p:sp>
        <p:nvSpPr>
          <p:cNvPr id="7" name="Titre 1"/>
          <p:cNvSpPr txBox="1">
            <a:spLocks/>
          </p:cNvSpPr>
          <p:nvPr userDrawn="1"/>
        </p:nvSpPr>
        <p:spPr>
          <a:xfrm>
            <a:off x="1197154" y="92837"/>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10374611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9"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400"/>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6"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2292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4" y="2085333"/>
            <a:ext cx="3359563" cy="3841316"/>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3"/>
            <a:ext cx="3359563" cy="3815233"/>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1" y="2085333"/>
            <a:ext cx="3359563" cy="3815233"/>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251C71F6-E0A6-1740-B64F-38F332886BAF}" type="datetime1">
              <a:rPr lang="fr-FR" cap="all" smtClean="0"/>
              <a:pPr/>
              <a:t>16/12/2022</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8" cy="720155"/>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2822225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431315"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4" y="2277400"/>
            <a:ext cx="7487857" cy="3841316"/>
          </a:xfrm>
        </p:spPr>
        <p:txBody>
          <a:bodyPr/>
          <a:lstStyle/>
          <a:p>
            <a:r>
              <a:rPr lang="fr-FR" dirty="0" smtClean="0"/>
              <a:t>Cliquez sur l'icône pour ajouter une image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0437220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1"/>
            <a:ext cx="7680384" cy="3840522"/>
          </a:xfrm>
        </p:spPr>
        <p:txBody>
          <a:bodyPr/>
          <a:lstStyle/>
          <a:p>
            <a:r>
              <a:rPr lang="fr-FR" dirty="0" smtClean="0"/>
              <a:t>Cliquez sur l'icône pour ajouter un graphique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5868807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744" y="2853597"/>
            <a:ext cx="11230538" cy="3058340"/>
          </a:xfrm>
        </p:spPr>
        <p:txBody>
          <a:bodyPr/>
          <a:lstStyle>
            <a:lvl1pPr>
              <a:lnSpc>
                <a:spcPct val="90000"/>
              </a:lnSpc>
              <a:spcAft>
                <a:spcPts val="0"/>
              </a:spcAft>
              <a:defRPr sz="4333" b="1" cap="all" baseline="0"/>
            </a:lvl1pPr>
            <a:lvl2pPr marL="122752" indent="0">
              <a:spcBef>
                <a:spcPts val="667"/>
              </a:spcBef>
              <a:spcAft>
                <a:spcPts val="0"/>
              </a:spcAft>
              <a:buNone/>
              <a:tabLst/>
              <a:defRPr sz="2467"/>
            </a:lvl2pPr>
          </a:lstStyle>
          <a:p>
            <a:pPr lvl="0"/>
            <a:r>
              <a:rPr lang="fr-FR" dirty="0"/>
              <a:t>Titre</a:t>
            </a:r>
          </a:p>
          <a:p>
            <a:pPr lvl="1"/>
            <a:r>
              <a:rPr lang="fr-FR" dirty="0"/>
              <a:t>Sous-titre</a:t>
            </a:r>
          </a:p>
        </p:txBody>
      </p: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745" y="6398324"/>
            <a:ext cx="1613703" cy="461266"/>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9970" y="164675"/>
            <a:ext cx="2687297" cy="2093157"/>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4557995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228"/>
            <a:ext cx="12190413" cy="5926649"/>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650" y="6398324"/>
            <a:ext cx="1559797" cy="461266"/>
          </a:xfrm>
          <a:prstGeom prst="rect">
            <a:avLst/>
          </a:prstGeom>
        </p:spPr>
        <p:txBody>
          <a:bodyPr vert="horz" lIns="0" tIns="0" rIns="0" bIns="0" rtlCol="0" anchor="ctr" anchorCtr="0">
            <a:noAutofit/>
          </a:bodyPr>
          <a:lstStyle>
            <a:lvl1pPr algn="l">
              <a:defRPr sz="1000" b="1">
                <a:solidFill>
                  <a:schemeClr val="bg1"/>
                </a:solidFill>
              </a:defRPr>
            </a:lvl1pPr>
          </a:lstStyle>
          <a:p>
            <a:endParaRPr lang="fr-FR" cap="all" dirty="0"/>
          </a:p>
        </p:txBody>
      </p:sp>
      <p:sp>
        <p:nvSpPr>
          <p:cNvPr id="2" name="Titre 1"/>
          <p:cNvSpPr>
            <a:spLocks noGrp="1"/>
          </p:cNvSpPr>
          <p:nvPr>
            <p:ph type="title" hasCustomPrompt="1"/>
          </p:nvPr>
        </p:nvSpPr>
        <p:spPr bwMode="gray">
          <a:xfrm>
            <a:off x="479937" y="984228"/>
            <a:ext cx="11230538" cy="53964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34" indent="-527934">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4664393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9532"/>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959875" y="5830616"/>
            <a:ext cx="4319438" cy="597401"/>
          </a:xfrm>
          <a:prstGeom prst="rect">
            <a:avLst/>
          </a:prstGeo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9532"/>
            <a:ext cx="239969" cy="240056"/>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472" y="260710"/>
            <a:ext cx="4754750" cy="3703512"/>
          </a:xfrm>
          <a:prstGeom prst="rect">
            <a:avLst/>
          </a:prstGeom>
        </p:spPr>
      </p:pic>
    </p:spTree>
    <p:extLst>
      <p:ext uri="{BB962C8B-B14F-4D97-AF65-F5344CB8AC3E}">
        <p14:creationId xmlns:p14="http://schemas.microsoft.com/office/powerpoint/2010/main" val="11510296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58953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9" name="Rectangle 8"/>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11" name="Rectangle 10"/>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23" name="Image 22"/>
          <p:cNvPicPr>
            <a:picLocks noChangeAspect="1"/>
          </p:cNvPicPr>
          <p:nvPr userDrawn="1"/>
        </p:nvPicPr>
        <p:blipFill>
          <a:blip r:embed="rId2"/>
          <a:stretch>
            <a:fillRect/>
          </a:stretch>
        </p:blipFill>
        <p:spPr>
          <a:xfrm>
            <a:off x="10538251" y="165399"/>
            <a:ext cx="1466741" cy="612142"/>
          </a:xfrm>
          <a:prstGeom prst="rect">
            <a:avLst/>
          </a:prstGeom>
        </p:spPr>
      </p:pic>
      <p:sp>
        <p:nvSpPr>
          <p:cNvPr id="25" name="Titre 1"/>
          <p:cNvSpPr txBox="1">
            <a:spLocks/>
          </p:cNvSpPr>
          <p:nvPr userDrawn="1"/>
        </p:nvSpPr>
        <p:spPr>
          <a:xfrm>
            <a:off x="1557078" y="163138"/>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12" name="Rectangle 9"/>
          <p:cNvSpPr>
            <a:spLocks noChangeArrowheads="1"/>
          </p:cNvSpPr>
          <p:nvPr userDrawn="1"/>
        </p:nvSpPr>
        <p:spPr bwMode="auto">
          <a:xfrm flipV="1">
            <a:off x="1248329" y="590937"/>
            <a:ext cx="9262794" cy="36008"/>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9001512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ster Slide" type="title">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401008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5E6183FC-BA60-7C49-ABF3-B50982741576}" type="datetime1">
              <a:rPr lang="fr-FR" cap="all" smtClean="0"/>
              <a:pPr/>
              <a:t>16/12/2022</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8"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399"/>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17934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1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0597CDB5-73DC-8641-8CC1-FAD9379FD627}" type="datetime1">
              <a:rPr lang="fr-FR" cap="all" smtClean="0"/>
              <a:pPr/>
              <a:t>16/12/2022</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8"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3" y="2277399"/>
            <a:ext cx="7487857" cy="3841316"/>
          </a:xfrm>
        </p:spPr>
        <p:txBody>
          <a:bodyPr/>
          <a:lstStyle/>
          <a:p>
            <a:r>
              <a:rPr lang="fr-FR" smtClean="0"/>
              <a:t>Cliquez sur l'icône pour ajouter une image</a:t>
            </a:r>
            <a:endParaRPr lang="fr-F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41098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316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8E1290DD-BE4D-794B-919C-D565D1B9C67D}" type="datetime1">
              <a:rPr lang="fr-FR" cap="all" smtClean="0"/>
              <a:pPr/>
              <a:t>16/12/2022</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8"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0"/>
            <a:ext cx="7680384" cy="3840522"/>
          </a:xfrm>
        </p:spPr>
        <p:txBody>
          <a:bodyPr/>
          <a:lstStyle/>
          <a:p>
            <a:r>
              <a:rPr lang="fr-FR" smtClean="0"/>
              <a:t>Cliquez sur l'icône pour ajouter un graphique</a:t>
            </a:r>
            <a:endParaRPr lang="fr-F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01694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744" y="2853597"/>
            <a:ext cx="11230538" cy="3058340"/>
          </a:xfrm>
        </p:spPr>
        <p:txBody>
          <a:bodyPr/>
          <a:lstStyle>
            <a:lvl1pPr>
              <a:lnSpc>
                <a:spcPct val="90000"/>
              </a:lnSpc>
              <a:spcAft>
                <a:spcPts val="0"/>
              </a:spcAft>
              <a:defRPr sz="4333" b="1" cap="all" baseline="0"/>
            </a:lvl1pPr>
            <a:lvl2pPr marL="122754" indent="0">
              <a:spcBef>
                <a:spcPts val="667"/>
              </a:spcBef>
              <a:spcAft>
                <a:spcPts val="0"/>
              </a:spcAft>
              <a:buNone/>
              <a:tabLst/>
              <a:defRPr sz="2466"/>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744" y="6380677"/>
            <a:ext cx="1123135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D7698221-35EF-134F-B87A-568DECC70F29}" type="datetime1">
              <a:rPr lang="fr-FR" cap="all" smtClean="0"/>
              <a:pPr/>
              <a:t>16/12/2022</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9970" y="266702"/>
            <a:ext cx="3031913" cy="1914665"/>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74826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228"/>
            <a:ext cx="12190413" cy="5926649"/>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650" y="6398323"/>
            <a:ext cx="1559797" cy="461265"/>
          </a:xfrm>
          <a:prstGeom prst="rect">
            <a:avLst/>
          </a:prstGeom>
        </p:spPr>
        <p:txBody>
          <a:bodyPr vert="horz" lIns="0" tIns="0" rIns="0" bIns="0" rtlCol="0" anchor="ctr" anchorCtr="0">
            <a:noAutofit/>
          </a:bodyPr>
          <a:lstStyle>
            <a:lvl1pPr algn="l">
              <a:defRPr sz="1000" b="1">
                <a:solidFill>
                  <a:schemeClr val="bg1"/>
                </a:solidFill>
              </a:defRPr>
            </a:lvl1pPr>
          </a:lstStyle>
          <a:p>
            <a:fld id="{5F7325A3-5315-1B4B-A0D9-112471EB5837}" type="datetime1">
              <a:rPr lang="fr-FR" cap="all" smtClean="0"/>
              <a:pPr/>
              <a:t>16/12/2022</a:t>
            </a:fld>
            <a:endParaRPr lang="fr-FR" cap="all" dirty="0"/>
          </a:p>
        </p:txBody>
      </p:sp>
      <p:sp>
        <p:nvSpPr>
          <p:cNvPr id="2" name="Titre 1"/>
          <p:cNvSpPr>
            <a:spLocks noGrp="1"/>
          </p:cNvSpPr>
          <p:nvPr>
            <p:ph type="title" hasCustomPrompt="1"/>
          </p:nvPr>
        </p:nvSpPr>
        <p:spPr bwMode="gray">
          <a:xfrm>
            <a:off x="479936" y="984228"/>
            <a:ext cx="11230538" cy="53964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47" indent="-52794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63940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9532"/>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16/12/2022</a:t>
            </a:fld>
            <a:endParaRPr lang="fr-FR" dirty="0"/>
          </a:p>
        </p:txBody>
      </p:sp>
      <p:sp>
        <p:nvSpPr>
          <p:cNvPr id="5" name="Espace réservé du pied de page 4"/>
          <p:cNvSpPr>
            <a:spLocks noGrp="1"/>
          </p:cNvSpPr>
          <p:nvPr>
            <p:ph type="ftr" sz="quarter" idx="11"/>
          </p:nvPr>
        </p:nvSpPr>
        <p:spPr bwMode="gray">
          <a:xfrm>
            <a:off x="959875" y="5830616"/>
            <a:ext cx="4319438" cy="597401"/>
          </a:xfrm>
          <a:prstGeom prst="rect">
            <a:avLst/>
          </a:prstGeom>
        </p:spPr>
        <p:txBody>
          <a:bodyPr anchor="ctr" anchorCtr="0"/>
          <a:lstStyle>
            <a:lvl1pPr algn="l">
              <a:defRPr sz="1533"/>
            </a:lvl1pPr>
          </a:lstStyle>
          <a:p>
            <a:r>
              <a:rPr lang="fr-FR" dirty="0" smtClean="0"/>
              <a:t>Direction générale</a:t>
            </a:r>
          </a:p>
          <a:p>
            <a:r>
              <a:rPr lang="fr-FR" dirty="0" smtClean="0"/>
              <a:t>de la santé</a:t>
            </a:r>
            <a:endParaRPr lang="fr-FR" dirty="0"/>
          </a:p>
        </p:txBody>
      </p:sp>
      <p:sp>
        <p:nvSpPr>
          <p:cNvPr id="6" name="Espace réservé du numéro de diapositive 5"/>
          <p:cNvSpPr>
            <a:spLocks noGrp="1"/>
          </p:cNvSpPr>
          <p:nvPr>
            <p:ph type="sldNum" sz="quarter" idx="12"/>
          </p:nvPr>
        </p:nvSpPr>
        <p:spPr bwMode="gray">
          <a:xfrm>
            <a:off x="0" y="6619532"/>
            <a:ext cx="239969" cy="240056"/>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471" y="611141"/>
            <a:ext cx="5527886" cy="3490883"/>
          </a:xfrm>
          <a:prstGeom prst="rect">
            <a:avLst/>
          </a:prstGeom>
        </p:spPr>
      </p:pic>
    </p:spTree>
    <p:extLst>
      <p:ext uri="{BB962C8B-B14F-4D97-AF65-F5344CB8AC3E}">
        <p14:creationId xmlns:p14="http://schemas.microsoft.com/office/powerpoint/2010/main" val="14694026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5868"/>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0"/>
            <a:ext cx="11231688" cy="393734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744" y="6380677"/>
            <a:ext cx="1123135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8" cy="720155"/>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883" y="6379478"/>
            <a:ext cx="2742843" cy="366267"/>
          </a:xfrm>
          <a:prstGeom prst="rect">
            <a:avLst/>
          </a:prstGeom>
        </p:spPr>
        <p:txBody>
          <a:bodyPr vert="horz" lIns="91440" tIns="45720" rIns="91440" bIns="45720" rtlCol="0" anchor="ctr"/>
          <a:lstStyle>
            <a:lvl1pPr algn="l">
              <a:defRPr sz="1000" b="1">
                <a:solidFill>
                  <a:schemeClr val="tx1"/>
                </a:solidFill>
              </a:defRPr>
            </a:lvl1pPr>
          </a:lstStyle>
          <a:p>
            <a:fld id="{B858D49A-5A7A-574D-A0ED-52B5C1EFA876}" type="datetime1">
              <a:rPr lang="fr-FR" cap="all" smtClean="0"/>
              <a:pPr/>
              <a:t>16/12/2022</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79938" y="6380677"/>
            <a:ext cx="11230538"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65968112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hdr="0"/>
  <p:txStyles>
    <p:titleStyle>
      <a:lvl1pPr marL="19049" indent="0" algn="l" defTabSz="121907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4" indent="0" algn="l" defTabSz="1219078" rtl="0" eaLnBrk="1" latinLnBrk="0" hangingPunct="1">
        <a:lnSpc>
          <a:spcPct val="100000"/>
        </a:lnSpc>
        <a:spcBef>
          <a:spcPts val="0"/>
        </a:spcBef>
        <a:spcAft>
          <a:spcPts val="667"/>
        </a:spcAft>
        <a:buFont typeface="Arial" pitchFamily="34" charset="0"/>
        <a:buNone/>
        <a:tabLst/>
        <a:defRPr sz="1866" b="0" kern="1200">
          <a:solidFill>
            <a:schemeClr val="tx1"/>
          </a:solidFill>
          <a:latin typeface="+mn-lt"/>
          <a:ea typeface="+mn-ea"/>
          <a:cs typeface="+mn-cs"/>
        </a:defRPr>
      </a:lvl1pPr>
      <a:lvl2pPr marL="468553" indent="-228577" algn="l" defTabSz="121907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29" indent="-228577" algn="l" defTabSz="121907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05" indent="-228577" algn="l" defTabSz="121907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76" indent="-228577" algn="l" defTabSz="121907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266773" indent="0" algn="l" defTabSz="1219078" rtl="0" eaLnBrk="1" latinLnBrk="0" hangingPunct="1">
        <a:spcBef>
          <a:spcPct val="20000"/>
        </a:spcBef>
        <a:buFont typeface="Arial" pitchFamily="34" charset="0"/>
        <a:buNone/>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fr-FR"/>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1"/>
            <a:ext cx="11231689" cy="3937344"/>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9" cy="720155"/>
          </a:xfrm>
          <a:prstGeom prst="rect">
            <a:avLst/>
          </a:prstGeom>
        </p:spPr>
        <p:txBody>
          <a:bodyPr vert="horz" lIns="91440" tIns="45720" rIns="91440" bIns="45720" rtlCol="0" anchor="ctr">
            <a:normAutofit/>
          </a:bodyPr>
          <a:lstStyle/>
          <a:p>
            <a:r>
              <a:rPr lang="fr-FR" dirty="0"/>
              <a:t>Titre </a:t>
            </a:r>
          </a:p>
        </p:txBody>
      </p:sp>
      <p:sp>
        <p:nvSpPr>
          <p:cNvPr id="7" name="Rectangle 6"/>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8" name="Rectangle 7"/>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9" name="Image 8"/>
          <p:cNvPicPr>
            <a:picLocks noChangeAspect="1"/>
          </p:cNvPicPr>
          <p:nvPr userDrawn="1"/>
        </p:nvPicPr>
        <p:blipFill>
          <a:blip r:embed="rId14"/>
          <a:stretch>
            <a:fillRect/>
          </a:stretch>
        </p:blipFill>
        <p:spPr>
          <a:xfrm>
            <a:off x="10538251" y="281942"/>
            <a:ext cx="1466741" cy="612142"/>
          </a:xfrm>
          <a:prstGeom prst="rect">
            <a:avLst/>
          </a:prstGeom>
        </p:spPr>
      </p:pic>
      <p:sp>
        <p:nvSpPr>
          <p:cNvPr id="10" name="Rectangle 9"/>
          <p:cNvSpPr>
            <a:spLocks noChangeArrowheads="1"/>
          </p:cNvSpPr>
          <p:nvPr userDrawn="1"/>
        </p:nvSpPr>
        <p:spPr bwMode="auto">
          <a:xfrm flipV="1">
            <a:off x="1161554" y="703745"/>
            <a:ext cx="9358782" cy="28807"/>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1" name="Titre 1"/>
          <p:cNvSpPr txBox="1">
            <a:spLocks/>
          </p:cNvSpPr>
          <p:nvPr userDrawn="1"/>
        </p:nvSpPr>
        <p:spPr>
          <a:xfrm>
            <a:off x="1197154" y="195729"/>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6" name="Espace réservé du numéro de diapositive 5"/>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pic>
        <p:nvPicPr>
          <p:cNvPr id="15" name="Image 14">
            <a:extLst>
              <a:ext uri="{FF2B5EF4-FFF2-40B4-BE49-F238E27FC236}">
                <a16:creationId xmlns:a16="http://schemas.microsoft.com/office/drawing/2014/main" id="{433B51AF-3A50-3342-8D79-F2F92F59917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Tree>
    <p:extLst>
      <p:ext uri="{BB962C8B-B14F-4D97-AF65-F5344CB8AC3E}">
        <p14:creationId xmlns:p14="http://schemas.microsoft.com/office/powerpoint/2010/main" val="24218603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iming>
    <p:tnLst>
      <p:par>
        <p:cTn id="1" dur="indefinite" restart="never" nodeType="tmRoot"/>
      </p:par>
    </p:tnLst>
  </p:timing>
  <p:hf hdr="0" ftr="0" dt="0"/>
  <p:txStyles>
    <p:titleStyle>
      <a:lvl1pPr marL="19048" indent="0" algn="l" defTabSz="121904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2" indent="0" algn="l" defTabSz="1219048"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41" indent="-228571" algn="l" defTabSz="121904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11" indent="-228571" algn="l" defTabSz="121904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481" indent="-228571" algn="l" defTabSz="121904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45" indent="-228571" algn="l" defTabSz="121904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6666" indent="0" algn="l" defTabSz="1219048" rtl="0" eaLnBrk="1" latinLnBrk="0" hangingPunct="1">
        <a:spcBef>
          <a:spcPct val="20000"/>
        </a:spcBef>
        <a:buFont typeface="Arial" pitchFamily="34" charset="0"/>
        <a:buNone/>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048" rtl="0" eaLnBrk="1" latinLnBrk="0" hangingPunct="1">
        <a:defRPr sz="2400" kern="1200">
          <a:solidFill>
            <a:schemeClr val="tx1"/>
          </a:solidFill>
          <a:latin typeface="+mn-lt"/>
          <a:ea typeface="+mn-ea"/>
          <a:cs typeface="+mn-cs"/>
        </a:defRPr>
      </a:lvl1pPr>
      <a:lvl2pPr marL="609524" algn="l" defTabSz="1219048" rtl="0" eaLnBrk="1" latinLnBrk="0" hangingPunct="1">
        <a:defRPr sz="2400" kern="1200">
          <a:solidFill>
            <a:schemeClr val="tx1"/>
          </a:solidFill>
          <a:latin typeface="+mn-lt"/>
          <a:ea typeface="+mn-ea"/>
          <a:cs typeface="+mn-cs"/>
        </a:defRPr>
      </a:lvl2pPr>
      <a:lvl3pPr marL="1219048" algn="l" defTabSz="1219048" rtl="0" eaLnBrk="1" latinLnBrk="0" hangingPunct="1">
        <a:defRPr sz="2400" kern="1200">
          <a:solidFill>
            <a:schemeClr val="tx1"/>
          </a:solidFill>
          <a:latin typeface="+mn-lt"/>
          <a:ea typeface="+mn-ea"/>
          <a:cs typeface="+mn-cs"/>
        </a:defRPr>
      </a:lvl3pPr>
      <a:lvl4pPr marL="1828571" algn="l" defTabSz="1219048" rtl="0" eaLnBrk="1" latinLnBrk="0" hangingPunct="1">
        <a:defRPr sz="2400" kern="1200">
          <a:solidFill>
            <a:schemeClr val="tx1"/>
          </a:solidFill>
          <a:latin typeface="+mn-lt"/>
          <a:ea typeface="+mn-ea"/>
          <a:cs typeface="+mn-cs"/>
        </a:defRPr>
      </a:lvl4pPr>
      <a:lvl5pPr marL="2438095" algn="l" defTabSz="1219048" rtl="0" eaLnBrk="1" latinLnBrk="0" hangingPunct="1">
        <a:defRPr sz="2400" kern="1200">
          <a:solidFill>
            <a:schemeClr val="tx1"/>
          </a:solidFill>
          <a:latin typeface="+mn-lt"/>
          <a:ea typeface="+mn-ea"/>
          <a:cs typeface="+mn-cs"/>
        </a:defRPr>
      </a:lvl5pPr>
      <a:lvl6pPr marL="3047619" algn="l" defTabSz="1219048" rtl="0" eaLnBrk="1" latinLnBrk="0" hangingPunct="1">
        <a:defRPr sz="2400" kern="1200">
          <a:solidFill>
            <a:schemeClr val="tx1"/>
          </a:solidFill>
          <a:latin typeface="+mn-lt"/>
          <a:ea typeface="+mn-ea"/>
          <a:cs typeface="+mn-cs"/>
        </a:defRPr>
      </a:lvl6pPr>
      <a:lvl7pPr marL="3657143" algn="l" defTabSz="1219048" rtl="0" eaLnBrk="1" latinLnBrk="0" hangingPunct="1">
        <a:defRPr sz="2400" kern="1200">
          <a:solidFill>
            <a:schemeClr val="tx1"/>
          </a:solidFill>
          <a:latin typeface="+mn-lt"/>
          <a:ea typeface="+mn-ea"/>
          <a:cs typeface="+mn-cs"/>
        </a:defRPr>
      </a:lvl7pPr>
      <a:lvl8pPr marL="4266666" algn="l" defTabSz="1219048" rtl="0" eaLnBrk="1" latinLnBrk="0" hangingPunct="1">
        <a:defRPr sz="2400" kern="1200">
          <a:solidFill>
            <a:schemeClr val="tx1"/>
          </a:solidFill>
          <a:latin typeface="+mn-lt"/>
          <a:ea typeface="+mn-ea"/>
          <a:cs typeface="+mn-cs"/>
        </a:defRPr>
      </a:lvl8pPr>
      <a:lvl9pPr marL="4876190" algn="l" defTabSz="121904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guide id="3" orient="horz" pos="73">
          <p15:clr>
            <a:srgbClr val="F26B43"/>
          </p15:clr>
        </p15:guide>
        <p15:guide id="4" orient="horz" pos="300">
          <p15:clr>
            <a:srgbClr val="F26B43"/>
          </p15:clr>
        </p15:guide>
        <p15:guide id="5" orient="horz" pos="48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6506092"/>
            <a:ext cx="12190413"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space réservé du numéro de diapositive 6"/>
          <p:cNvSpPr>
            <a:spLocks noGrp="1"/>
          </p:cNvSpPr>
          <p:nvPr>
            <p:ph type="sldNum" sz="quarter" idx="4"/>
          </p:nvPr>
        </p:nvSpPr>
        <p:spPr>
          <a:xfrm>
            <a:off x="10943205" y="6560092"/>
            <a:ext cx="814678" cy="252000"/>
          </a:xfrm>
          <a:prstGeom prst="rect">
            <a:avLst/>
          </a:prstGeom>
        </p:spPr>
        <p:txBody>
          <a:bodyPr lIns="121917" tIns="60958" rIns="121917" bIns="60958" anchor="ctr"/>
          <a:lstStyle>
            <a:lvl1pPr algn="ctr">
              <a:defRPr sz="1200" b="1">
                <a:solidFill>
                  <a:schemeClr val="bg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
        <p:nvSpPr>
          <p:cNvPr id="10" name="Rectangle 9"/>
          <p:cNvSpPr/>
          <p:nvPr userDrawn="1"/>
        </p:nvSpPr>
        <p:spPr>
          <a:xfrm>
            <a:off x="4292600" y="6584492"/>
            <a:ext cx="36068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noProof="0" dirty="0" smtClean="0">
                <a:solidFill>
                  <a:schemeClr val="bg1"/>
                </a:solidFill>
                <a:latin typeface="Arial Narrow" panose="020B0606020202030204" pitchFamily="34" charset="0"/>
                <a:cs typeface="Arial" panose="020B0604020202020204" pitchFamily="34" charset="0"/>
              </a:rPr>
              <a:t>Charte d’usage Géo’DAE – Base nationale</a:t>
            </a:r>
            <a:r>
              <a:rPr lang="fr-FR" sz="1000" b="1" baseline="0" noProof="0" dirty="0" smtClean="0">
                <a:solidFill>
                  <a:schemeClr val="bg1"/>
                </a:solidFill>
                <a:latin typeface="Arial Narrow" panose="020B0606020202030204" pitchFamily="34" charset="0"/>
                <a:cs typeface="Arial" panose="020B0604020202020204" pitchFamily="34" charset="0"/>
              </a:rPr>
              <a:t> des défibrillateurs</a:t>
            </a:r>
            <a:endParaRPr lang="fr-FR" sz="1000" b="1" noProof="0" dirty="0">
              <a:solidFill>
                <a:schemeClr val="bg1"/>
              </a:solidFill>
              <a:latin typeface="Arial Narrow" panose="020B0606020202030204" pitchFamily="34" charset="0"/>
              <a:cs typeface="Arial" panose="020B0604020202020204" pitchFamily="34" charset="0"/>
            </a:endParaRPr>
          </a:p>
        </p:txBody>
      </p:sp>
      <p:sp>
        <p:nvSpPr>
          <p:cNvPr id="12" name="Rectangle 11"/>
          <p:cNvSpPr/>
          <p:nvPr userDrawn="1"/>
        </p:nvSpPr>
        <p:spPr>
          <a:xfrm>
            <a:off x="390525" y="548200"/>
            <a:ext cx="1080000" cy="72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525" y="6560151"/>
            <a:ext cx="257175" cy="251883"/>
          </a:xfrm>
          <a:prstGeom prst="rect">
            <a:avLst/>
          </a:prstGeom>
        </p:spPr>
      </p:pic>
    </p:spTree>
    <p:extLst>
      <p:ext uri="{BB962C8B-B14F-4D97-AF65-F5344CB8AC3E}">
        <p14:creationId xmlns:p14="http://schemas.microsoft.com/office/powerpoint/2010/main" val="3977401791"/>
      </p:ext>
    </p:extLst>
  </p:cSld>
  <p:clrMap bg1="lt1" tx1="dk1" bg2="lt2" tx2="dk2" accent1="accent1" accent2="accent2" accent3="accent3" accent4="accent4" accent5="accent5" accent6="accent6" hlink="hlink" folHlink="folHlink"/>
  <p:sldLayoutIdLst>
    <p:sldLayoutId id="2147483752" r:id="rId1"/>
    <p:sldLayoutId id="2147483757" r:id="rId2"/>
    <p:sldLayoutId id="2147483771" r:id="rId3"/>
    <p:sldLayoutId id="2147483772" r:id="rId4"/>
    <p:sldLayoutId id="2147483773" r:id="rId5"/>
  </p:sldLayoutIdLst>
  <p:timing>
    <p:tnLst>
      <p:par>
        <p:cTn id="1" dur="indefinite" restart="never" nodeType="tmRoot"/>
      </p:par>
    </p:tnLst>
  </p:timing>
  <p:hf hdr="0" ftr="0" dt="0"/>
  <p:txStyles>
    <p:titleStyle>
      <a:lvl1pPr marL="0" algn="l" defTabSz="1219170" rtl="0" eaLnBrk="1" latinLnBrk="0" hangingPunct="1">
        <a:spcBef>
          <a:spcPct val="0"/>
        </a:spcBef>
        <a:buNone/>
        <a:defRPr lang="fr-FR" sz="2400" b="1" i="1" kern="1200" dirty="0">
          <a:solidFill>
            <a:schemeClr val="bg1"/>
          </a:solidFill>
          <a:latin typeface="Cambria" panose="02040503050406030204" pitchFamily="18" charset="0"/>
          <a:ea typeface="+mn-ea"/>
          <a:cs typeface="+mn-cs"/>
        </a:defRPr>
      </a:lvl1pPr>
    </p:titleStyle>
    <p:bodyStyle>
      <a:lvl1pPr marL="380990" indent="-380990" algn="l" defTabSz="1219170" rtl="0" eaLnBrk="1" latinLnBrk="0" hangingPunct="1">
        <a:spcBef>
          <a:spcPct val="20000"/>
        </a:spcBef>
        <a:spcAft>
          <a:spcPts val="1600"/>
        </a:spcAft>
        <a:buFont typeface="Arial" panose="020B0604020202020204" pitchFamily="34" charset="0"/>
        <a:buChar char="•"/>
        <a:defRPr lang="fr-FR" sz="2300" b="1" i="0" u="none" strike="noStrike" kern="1200" baseline="0" dirty="0" smtClean="0">
          <a:solidFill>
            <a:srgbClr val="3C4693"/>
          </a:solidFill>
          <a:latin typeface="+mn-lt"/>
          <a:ea typeface="+mn-ea"/>
          <a:cs typeface="+mn-cs"/>
        </a:defRPr>
      </a:lvl1pPr>
      <a:lvl2pPr marL="0" indent="0" algn="l" defTabSz="1219170" rtl="0" eaLnBrk="1" latinLnBrk="0" hangingPunct="1">
        <a:spcBef>
          <a:spcPts val="800"/>
        </a:spcBef>
        <a:spcAft>
          <a:spcPts val="800"/>
        </a:spcAft>
        <a:buFont typeface="Arial" panose="020B0604020202020204" pitchFamily="34" charset="0"/>
        <a:buNone/>
        <a:defRPr lang="fr-FR" sz="2000" b="1" kern="1200" dirty="0" smtClean="0">
          <a:solidFill>
            <a:srgbClr val="C8D223"/>
          </a:solidFill>
          <a:latin typeface="+mj-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285943" indent="-457189"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1"/>
            <a:ext cx="11231689" cy="3937344"/>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9" cy="720155"/>
          </a:xfrm>
          <a:prstGeom prst="rect">
            <a:avLst/>
          </a:prstGeom>
        </p:spPr>
        <p:txBody>
          <a:bodyPr vert="horz" lIns="91440" tIns="45720" rIns="91440" bIns="45720" rtlCol="0" anchor="ctr">
            <a:normAutofit/>
          </a:bodyPr>
          <a:lstStyle/>
          <a:p>
            <a:r>
              <a:rPr lang="fr-FR" dirty="0"/>
              <a:t>Titre </a:t>
            </a:r>
          </a:p>
        </p:txBody>
      </p:sp>
      <p:sp>
        <p:nvSpPr>
          <p:cNvPr id="7" name="Rectangle 6"/>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8" name="Rectangle 7"/>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9" name="Image 8"/>
          <p:cNvPicPr>
            <a:picLocks noChangeAspect="1"/>
          </p:cNvPicPr>
          <p:nvPr userDrawn="1"/>
        </p:nvPicPr>
        <p:blipFill>
          <a:blip r:embed="rId13"/>
          <a:stretch>
            <a:fillRect/>
          </a:stretch>
        </p:blipFill>
        <p:spPr>
          <a:xfrm>
            <a:off x="10538251" y="308836"/>
            <a:ext cx="1466741" cy="612142"/>
          </a:xfrm>
          <a:prstGeom prst="rect">
            <a:avLst/>
          </a:prstGeom>
        </p:spPr>
      </p:pic>
      <p:sp>
        <p:nvSpPr>
          <p:cNvPr id="10" name="Rectangle 9"/>
          <p:cNvSpPr>
            <a:spLocks noChangeArrowheads="1"/>
          </p:cNvSpPr>
          <p:nvPr userDrawn="1"/>
        </p:nvSpPr>
        <p:spPr bwMode="auto">
          <a:xfrm flipV="1">
            <a:off x="1161554" y="730639"/>
            <a:ext cx="9358782" cy="28807"/>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1" name="Titre 1"/>
          <p:cNvSpPr txBox="1">
            <a:spLocks/>
          </p:cNvSpPr>
          <p:nvPr userDrawn="1"/>
        </p:nvSpPr>
        <p:spPr>
          <a:xfrm>
            <a:off x="1197154" y="222623"/>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6" name="Espace réservé du numéro de diapositive 5"/>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pic>
        <p:nvPicPr>
          <p:cNvPr id="14" name="Image 13">
            <a:extLst>
              <a:ext uri="{FF2B5EF4-FFF2-40B4-BE49-F238E27FC236}">
                <a16:creationId xmlns:a16="http://schemas.microsoft.com/office/drawing/2014/main" id="{433B51AF-3A50-3342-8D79-F2F92F5991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Tree>
    <p:extLst>
      <p:ext uri="{BB962C8B-B14F-4D97-AF65-F5344CB8AC3E}">
        <p14:creationId xmlns:p14="http://schemas.microsoft.com/office/powerpoint/2010/main" val="316336457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4" r:id="rId9"/>
    <p:sldLayoutId id="2147483785" r:id="rId10"/>
    <p:sldLayoutId id="2147483786" r:id="rId11"/>
  </p:sldLayoutIdLst>
  <p:timing>
    <p:tnLst>
      <p:par>
        <p:cTn id="1" dur="indefinite" restart="never" nodeType="tmRoot"/>
      </p:par>
    </p:tnLst>
  </p:timing>
  <p:hf hdr="0" ftr="0" dt="0"/>
  <p:txStyles>
    <p:titleStyle>
      <a:lvl1pPr marL="19048" indent="0" algn="l" defTabSz="121904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2" indent="0" algn="l" defTabSz="1219048"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41" indent="-228571" algn="l" defTabSz="121904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11" indent="-228571" algn="l" defTabSz="121904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481" indent="-228571" algn="l" defTabSz="121904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45" indent="-228571" algn="l" defTabSz="121904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6666" indent="0" algn="l" defTabSz="1219048" rtl="0" eaLnBrk="1" latinLnBrk="0" hangingPunct="1">
        <a:spcBef>
          <a:spcPct val="20000"/>
        </a:spcBef>
        <a:buFont typeface="Arial" pitchFamily="34" charset="0"/>
        <a:buNone/>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048" rtl="0" eaLnBrk="1" latinLnBrk="0" hangingPunct="1">
        <a:defRPr sz="2400" kern="1200">
          <a:solidFill>
            <a:schemeClr val="tx1"/>
          </a:solidFill>
          <a:latin typeface="+mn-lt"/>
          <a:ea typeface="+mn-ea"/>
          <a:cs typeface="+mn-cs"/>
        </a:defRPr>
      </a:lvl1pPr>
      <a:lvl2pPr marL="609524" algn="l" defTabSz="1219048" rtl="0" eaLnBrk="1" latinLnBrk="0" hangingPunct="1">
        <a:defRPr sz="2400" kern="1200">
          <a:solidFill>
            <a:schemeClr val="tx1"/>
          </a:solidFill>
          <a:latin typeface="+mn-lt"/>
          <a:ea typeface="+mn-ea"/>
          <a:cs typeface="+mn-cs"/>
        </a:defRPr>
      </a:lvl2pPr>
      <a:lvl3pPr marL="1219048" algn="l" defTabSz="1219048" rtl="0" eaLnBrk="1" latinLnBrk="0" hangingPunct="1">
        <a:defRPr sz="2400" kern="1200">
          <a:solidFill>
            <a:schemeClr val="tx1"/>
          </a:solidFill>
          <a:latin typeface="+mn-lt"/>
          <a:ea typeface="+mn-ea"/>
          <a:cs typeface="+mn-cs"/>
        </a:defRPr>
      </a:lvl3pPr>
      <a:lvl4pPr marL="1828571" algn="l" defTabSz="1219048" rtl="0" eaLnBrk="1" latinLnBrk="0" hangingPunct="1">
        <a:defRPr sz="2400" kern="1200">
          <a:solidFill>
            <a:schemeClr val="tx1"/>
          </a:solidFill>
          <a:latin typeface="+mn-lt"/>
          <a:ea typeface="+mn-ea"/>
          <a:cs typeface="+mn-cs"/>
        </a:defRPr>
      </a:lvl4pPr>
      <a:lvl5pPr marL="2438095" algn="l" defTabSz="1219048" rtl="0" eaLnBrk="1" latinLnBrk="0" hangingPunct="1">
        <a:defRPr sz="2400" kern="1200">
          <a:solidFill>
            <a:schemeClr val="tx1"/>
          </a:solidFill>
          <a:latin typeface="+mn-lt"/>
          <a:ea typeface="+mn-ea"/>
          <a:cs typeface="+mn-cs"/>
        </a:defRPr>
      </a:lvl5pPr>
      <a:lvl6pPr marL="3047619" algn="l" defTabSz="1219048" rtl="0" eaLnBrk="1" latinLnBrk="0" hangingPunct="1">
        <a:defRPr sz="2400" kern="1200">
          <a:solidFill>
            <a:schemeClr val="tx1"/>
          </a:solidFill>
          <a:latin typeface="+mn-lt"/>
          <a:ea typeface="+mn-ea"/>
          <a:cs typeface="+mn-cs"/>
        </a:defRPr>
      </a:lvl6pPr>
      <a:lvl7pPr marL="3657143" algn="l" defTabSz="1219048" rtl="0" eaLnBrk="1" latinLnBrk="0" hangingPunct="1">
        <a:defRPr sz="2400" kern="1200">
          <a:solidFill>
            <a:schemeClr val="tx1"/>
          </a:solidFill>
          <a:latin typeface="+mn-lt"/>
          <a:ea typeface="+mn-ea"/>
          <a:cs typeface="+mn-cs"/>
        </a:defRPr>
      </a:lvl7pPr>
      <a:lvl8pPr marL="4266666" algn="l" defTabSz="1219048" rtl="0" eaLnBrk="1" latinLnBrk="0" hangingPunct="1">
        <a:defRPr sz="2400" kern="1200">
          <a:solidFill>
            <a:schemeClr val="tx1"/>
          </a:solidFill>
          <a:latin typeface="+mn-lt"/>
          <a:ea typeface="+mn-ea"/>
          <a:cs typeface="+mn-cs"/>
        </a:defRPr>
      </a:lvl8pPr>
      <a:lvl9pPr marL="4876190" algn="l" defTabSz="121904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guide id="3" orient="horz" pos="73">
          <p15:clr>
            <a:srgbClr val="F26B43"/>
          </p15:clr>
        </p15:guide>
        <p15:guide id="4" orient="horz" pos="300">
          <p15:clr>
            <a:srgbClr val="F26B43"/>
          </p15:clr>
        </p15:guide>
        <p15:guide id="5" orient="horz" pos="4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 Id="rId5" Type="http://schemas.openxmlformats.org/officeDocument/2006/relationships/hyperlink" Target="mailto:contact@geodae.sante.gouv.fr"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hyperlink" Target="https://solidarites-sante.gouv.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contact@geodae.sante.gouv.fr" TargetMode="Externa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hyperlink" Target="https://geodae.atlasante.fr/apropos"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p:cNvSpPr txBox="1">
            <a:spLocks/>
          </p:cNvSpPr>
          <p:nvPr/>
        </p:nvSpPr>
        <p:spPr>
          <a:xfrm>
            <a:off x="435431" y="4040160"/>
            <a:ext cx="4563520" cy="1931042"/>
          </a:xfrm>
          <a:prstGeom prst="rect">
            <a:avLst/>
          </a:prstGeom>
        </p:spPr>
        <p:txBody>
          <a:bodyPr/>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600" b="1" dirty="0" smtClean="0">
                <a:latin typeface="Arial" panose="020B0604020202020204" pitchFamily="34" charset="0"/>
                <a:cs typeface="Arial" panose="020B0604020202020204" pitchFamily="34" charset="0"/>
              </a:rPr>
              <a:t>Charte d’usage de la marque d’Etat</a:t>
            </a:r>
          </a:p>
          <a:p>
            <a:pPr algn="ctr"/>
            <a:r>
              <a:rPr lang="fr-FR" sz="2400" b="1" dirty="0" smtClean="0">
                <a:latin typeface="Arial" panose="020B0604020202020204" pitchFamily="34" charset="0"/>
                <a:cs typeface="Arial" panose="020B0604020202020204" pitchFamily="34" charset="0"/>
              </a:rPr>
              <a:t>- </a:t>
            </a:r>
          </a:p>
          <a:p>
            <a:pPr algn="ctr"/>
            <a:r>
              <a:rPr lang="fr-FR" sz="2400" b="1" smtClean="0">
                <a:latin typeface="Arial" panose="020B0604020202020204" pitchFamily="34" charset="0"/>
                <a:cs typeface="Arial" panose="020B0604020202020204" pitchFamily="34" charset="0"/>
              </a:rPr>
              <a:t>Réglementation générale</a:t>
            </a:r>
            <a:endParaRPr lang="fr-FR" sz="2400" b="1" dirty="0" smtClean="0">
              <a:latin typeface="Arial" panose="020B0604020202020204" pitchFamily="34" charset="0"/>
              <a:cs typeface="Arial" panose="020B0604020202020204" pitchFamily="34" charset="0"/>
            </a:endParaRPr>
          </a:p>
        </p:txBody>
      </p:sp>
      <p:pic>
        <p:nvPicPr>
          <p:cNvPr id="12" name="Imag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1666" y="3647789"/>
            <a:ext cx="4572000" cy="2694806"/>
          </a:xfrm>
          <a:prstGeom prst="rect">
            <a:avLst/>
          </a:prstGeom>
        </p:spPr>
      </p:pic>
      <p:sp>
        <p:nvSpPr>
          <p:cNvPr id="14" name="Titre 5"/>
          <p:cNvSpPr txBox="1">
            <a:spLocks/>
          </p:cNvSpPr>
          <p:nvPr/>
        </p:nvSpPr>
        <p:spPr>
          <a:xfrm>
            <a:off x="5855929" y="2560005"/>
            <a:ext cx="5387787" cy="566256"/>
          </a:xfrm>
          <a:prstGeom prst="rect">
            <a:avLst/>
          </a:prstGeom>
        </p:spPr>
        <p:txBody>
          <a:bodyPr lIns="47989" rIns="47989"/>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defTabSz="1625519"/>
            <a:r>
              <a:rPr lang="fr-FR" sz="3200" b="1" dirty="0">
                <a:solidFill>
                  <a:srgbClr val="000000"/>
                </a:solidFill>
                <a:latin typeface="Arial" panose="020B0604020202020204" pitchFamily="34" charset="0"/>
                <a:cs typeface="Arial" panose="020B0604020202020204" pitchFamily="34" charset="0"/>
              </a:rPr>
              <a:t>Déclarer, Localiser, Sauver</a:t>
            </a:r>
          </a:p>
        </p:txBody>
      </p:sp>
      <p:sp>
        <p:nvSpPr>
          <p:cNvPr id="15" name="Freeform 9"/>
          <p:cNvSpPr>
            <a:spLocks noChangeAspect="1"/>
          </p:cNvSpPr>
          <p:nvPr/>
        </p:nvSpPr>
        <p:spPr bwMode="gray">
          <a:xfrm>
            <a:off x="5941444" y="3044957"/>
            <a:ext cx="5213737" cy="162608"/>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rgbClr val="1F497D"/>
          </a:solidFill>
          <a:ln w="0">
            <a:noFill/>
            <a:prstDash val="solid"/>
            <a:round/>
            <a:headEnd/>
            <a:tailEnd/>
          </a:ln>
        </p:spPr>
        <p:txBody>
          <a:bodyPr vert="horz" wrap="square" lIns="121892" tIns="60945" rIns="121892" bIns="60945" numCol="1" anchor="t" anchorCtr="0" compatLnSpc="1">
            <a:prstTxWarp prst="textNoShape">
              <a:avLst/>
            </a:prstTxWarp>
          </a:bodyPr>
          <a:lstStyle/>
          <a:p>
            <a:pPr defTabSz="1219170"/>
            <a:endParaRPr lang="fr-FR" sz="2400" dirty="0">
              <a:solidFill>
                <a:srgbClr val="000000"/>
              </a:solidFill>
              <a:latin typeface="Arial"/>
            </a:endParaRPr>
          </a:p>
        </p:txBody>
      </p:sp>
      <p:pic>
        <p:nvPicPr>
          <p:cNvPr id="16" name="Image 15"/>
          <p:cNvPicPr>
            <a:picLocks noChangeAspect="1"/>
          </p:cNvPicPr>
          <p:nvPr/>
        </p:nvPicPr>
        <p:blipFill>
          <a:blip r:embed="rId3"/>
          <a:stretch>
            <a:fillRect/>
          </a:stretch>
        </p:blipFill>
        <p:spPr>
          <a:xfrm>
            <a:off x="6401666" y="753445"/>
            <a:ext cx="3907648" cy="1630260"/>
          </a:xfrm>
          <a:prstGeom prst="rect">
            <a:avLst/>
          </a:prstGeom>
        </p:spPr>
      </p:pic>
      <p:pic>
        <p:nvPicPr>
          <p:cNvPr id="8" name="Image 7">
            <a:extLst>
              <a:ext uri="{FF2B5EF4-FFF2-40B4-BE49-F238E27FC236}">
                <a16:creationId xmlns:a16="http://schemas.microsoft.com/office/drawing/2014/main" id="{007764BE-02C7-D347-925A-71726A94B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357393" y="458250"/>
            <a:ext cx="4961376" cy="3132000"/>
          </a:xfrm>
          <a:prstGeom prst="rect">
            <a:avLst/>
          </a:prstGeom>
        </p:spPr>
      </p:pic>
    </p:spTree>
    <p:extLst>
      <p:ext uri="{BB962C8B-B14F-4D97-AF65-F5344CB8AC3E}">
        <p14:creationId xmlns:p14="http://schemas.microsoft.com/office/powerpoint/2010/main" val="3601923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269" y="295030"/>
            <a:ext cx="83058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panose="020B0604020202020204" pitchFamily="34" charset="0"/>
                <a:cs typeface="Arial" panose="020B0604020202020204" pitchFamily="34" charset="0"/>
              </a:rPr>
              <a:t>Je suis exploitant, comment puis-je adhérer à la marque d’Etat ? </a:t>
            </a:r>
            <a:endParaRPr lang="fr-FR" sz="2000" b="1" dirty="0">
              <a:solidFill>
                <a:schemeClr val="tx1"/>
              </a:solidFill>
              <a:latin typeface="Arial" panose="020B0604020202020204" pitchFamily="34" charset="0"/>
              <a:cs typeface="Arial" panose="020B0604020202020204" pitchFamily="34" charset="0"/>
            </a:endParaRPr>
          </a:p>
        </p:txBody>
      </p:sp>
      <p:sp>
        <p:nvSpPr>
          <p:cNvPr id="22"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smtClean="0">
                <a:solidFill>
                  <a:srgbClr val="FFFFFF"/>
                </a:solidFill>
                <a:latin typeface="Arial"/>
                <a:ea typeface="+mn-ea"/>
                <a:cs typeface="+mn-cs"/>
              </a:rPr>
              <a:pPr algn="r" defTabSz="1219048">
                <a:buClrTx/>
                <a:buSzTx/>
                <a:defRPr/>
              </a:pPr>
              <a:t>10</a:t>
            </a:fld>
            <a:endParaRPr lang="fr-FR" sz="1050" dirty="0">
              <a:solidFill>
                <a:srgbClr val="FFFFFF"/>
              </a:solidFill>
              <a:latin typeface="Arial"/>
              <a:ea typeface="+mn-ea"/>
              <a:cs typeface="+mn-cs"/>
            </a:endParaRPr>
          </a:p>
        </p:txBody>
      </p:sp>
      <p:sp>
        <p:nvSpPr>
          <p:cNvPr id="27" name="Shape 6232">
            <a:extLst>
              <a:ext uri="{FF2B5EF4-FFF2-40B4-BE49-F238E27FC236}">
                <a16:creationId xmlns:a16="http://schemas.microsoft.com/office/drawing/2014/main" id="{7FC78744-BDD1-E44D-87F0-C40A6134360E}"/>
              </a:ext>
            </a:extLst>
          </p:cNvPr>
          <p:cNvSpPr txBox="1"/>
          <p:nvPr/>
        </p:nvSpPr>
        <p:spPr>
          <a:xfrm>
            <a:off x="6995262" y="1333979"/>
            <a:ext cx="4968137" cy="710543"/>
          </a:xfrm>
          <a:prstGeom prst="rect">
            <a:avLst/>
          </a:prstGeom>
          <a:noFill/>
          <a:ln>
            <a:noFill/>
          </a:ln>
        </p:spPr>
        <p:txBody>
          <a:bodyPr lIns="0" tIns="0" rIns="0" bIns="0" anchor="t" anchorCtr="0">
            <a:noAutofit/>
          </a:bodyPr>
          <a:lstStyle/>
          <a:p>
            <a:pPr lvl="0" algn="just">
              <a:buClr>
                <a:schemeClr val="tx2">
                  <a:lumMod val="50000"/>
                </a:schemeClr>
              </a:buClr>
              <a:defRPr/>
            </a:pPr>
            <a:r>
              <a:rPr lang="fr-FR" sz="1400" b="1" dirty="0">
                <a:solidFill>
                  <a:srgbClr val="000000"/>
                </a:solidFill>
                <a:latin typeface="Arial" panose="020B0604020202020204" pitchFamily="34" charset="0"/>
                <a:cs typeface="Arial" panose="020B0604020202020204" pitchFamily="34" charset="0"/>
              </a:rPr>
              <a:t>Aucune action spécifique n’est à réaliser</a:t>
            </a:r>
            <a:r>
              <a:rPr lang="fr-FR" sz="1400" dirty="0">
                <a:solidFill>
                  <a:srgbClr val="000000"/>
                </a:solidFill>
                <a:latin typeface="Arial" panose="020B0604020202020204" pitchFamily="34" charset="0"/>
                <a:cs typeface="Arial" panose="020B0604020202020204" pitchFamily="34" charset="0"/>
              </a:rPr>
              <a:t>, l’utilisation de la marque est autorisée à condition de respecter l’ensemble des principes énoncés dans la présente charte.</a:t>
            </a:r>
          </a:p>
        </p:txBody>
      </p:sp>
      <p:sp>
        <p:nvSpPr>
          <p:cNvPr id="28" name="Shape 6232">
            <a:extLst>
              <a:ext uri="{FF2B5EF4-FFF2-40B4-BE49-F238E27FC236}">
                <a16:creationId xmlns:a16="http://schemas.microsoft.com/office/drawing/2014/main" id="{7507594E-6547-E641-9B3B-FDDCCAB237BB}"/>
              </a:ext>
            </a:extLst>
          </p:cNvPr>
          <p:cNvSpPr txBox="1"/>
          <p:nvPr/>
        </p:nvSpPr>
        <p:spPr>
          <a:xfrm>
            <a:off x="1074818" y="2634603"/>
            <a:ext cx="2937414" cy="1468990"/>
          </a:xfrm>
          <a:prstGeom prst="rect">
            <a:avLst/>
          </a:prstGeom>
          <a:noFill/>
          <a:ln>
            <a:noFill/>
          </a:ln>
        </p:spPr>
        <p:txBody>
          <a:bodyPr lIns="0" tIns="0" rIns="0" bIns="0" anchor="t" anchorCtr="0">
            <a:normAutofit/>
          </a:bodyPr>
          <a:lstStyle/>
          <a:p>
            <a:pPr lvl="0" algn="just">
              <a:buClr>
                <a:schemeClr val="tx2">
                  <a:lumMod val="50000"/>
                </a:schemeClr>
              </a:buClr>
              <a:defRPr/>
            </a:pPr>
            <a:endParaRPr lang="fr-FR" sz="1400" dirty="0">
              <a:solidFill>
                <a:srgbClr val="000000"/>
              </a:solidFill>
              <a:latin typeface="Arial" panose="020B0604020202020204" pitchFamily="34" charset="0"/>
              <a:cs typeface="Arial" panose="020B0604020202020204" pitchFamily="34" charset="0"/>
            </a:endParaRPr>
          </a:p>
          <a:p>
            <a:pPr lvl="0" algn="just">
              <a:buClr>
                <a:schemeClr val="tx2">
                  <a:lumMod val="50000"/>
                </a:schemeClr>
              </a:buClr>
              <a:defRPr/>
            </a:pPr>
            <a:endParaRPr lang="fr-FR" sz="1400" dirty="0">
              <a:solidFill>
                <a:srgbClr val="000000"/>
              </a:solidFill>
              <a:latin typeface="Arial" panose="020B0604020202020204" pitchFamily="34" charset="0"/>
              <a:cs typeface="Arial" panose="020B0604020202020204" pitchFamily="34" charset="0"/>
            </a:endParaRPr>
          </a:p>
          <a:p>
            <a:pPr lvl="0" algn="just">
              <a:buClr>
                <a:schemeClr val="tx2">
                  <a:lumMod val="50000"/>
                </a:schemeClr>
              </a:buClr>
              <a:defRPr/>
            </a:pPr>
            <a:r>
              <a:rPr lang="fr-FR" sz="1400" b="1" dirty="0">
                <a:solidFill>
                  <a:srgbClr val="000000"/>
                </a:solidFill>
                <a:latin typeface="Arial" panose="020B0604020202020204" pitchFamily="34" charset="0"/>
                <a:cs typeface="Arial" panose="020B0604020202020204" pitchFamily="34" charset="0"/>
              </a:rPr>
              <a:t>Des contrôles seront effectués</a:t>
            </a:r>
            <a:r>
              <a:rPr lang="fr-FR" sz="1400" dirty="0">
                <a:solidFill>
                  <a:srgbClr val="000000"/>
                </a:solidFill>
                <a:latin typeface="Arial" panose="020B0604020202020204" pitchFamily="34" charset="0"/>
                <a:cs typeface="Arial" panose="020B0604020202020204" pitchFamily="34" charset="0"/>
              </a:rPr>
              <a:t>. En cas de non-respect, des recours pourront être engagés.</a:t>
            </a:r>
          </a:p>
        </p:txBody>
      </p:sp>
      <p:sp>
        <p:nvSpPr>
          <p:cNvPr id="29" name="Ellipse 28">
            <a:extLst>
              <a:ext uri="{FF2B5EF4-FFF2-40B4-BE49-F238E27FC236}">
                <a16:creationId xmlns:a16="http://schemas.microsoft.com/office/drawing/2014/main" id="{D99CA30A-1E2B-2C49-8451-B0CA5FE10B16}"/>
              </a:ext>
            </a:extLst>
          </p:cNvPr>
          <p:cNvSpPr/>
          <p:nvPr/>
        </p:nvSpPr>
        <p:spPr bwMode="gray">
          <a:xfrm>
            <a:off x="4025206" y="3550613"/>
            <a:ext cx="1482880" cy="1597364"/>
          </a:xfrm>
          <a:prstGeom prst="ellipse">
            <a:avLst/>
          </a:prstGeom>
          <a:solidFill>
            <a:srgbClr val="FFFFFF"/>
          </a:solidFill>
          <a:ln w="9525" algn="ctr">
            <a:no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US" sz="1400" b="1" i="0" u="none" strike="noStrike" kern="0" cap="none" spc="0" normalizeH="0" baseline="0" noProof="0" dirty="0" smtClean="0">
              <a:ln>
                <a:noFill/>
              </a:ln>
              <a:solidFill>
                <a:srgbClr val="FFFFFF"/>
              </a:solidFill>
              <a:effectLst/>
              <a:uLnTx/>
              <a:uFillTx/>
              <a:cs typeface="Arial" pitchFamily="34" charset="0"/>
            </a:endParaRPr>
          </a:p>
        </p:txBody>
      </p:sp>
      <p:sp>
        <p:nvSpPr>
          <p:cNvPr id="30" name="Ellipse 29">
            <a:extLst>
              <a:ext uri="{FF2B5EF4-FFF2-40B4-BE49-F238E27FC236}">
                <a16:creationId xmlns:a16="http://schemas.microsoft.com/office/drawing/2014/main" id="{B57BC350-6B31-5B41-8757-58EE9A549CF0}"/>
              </a:ext>
            </a:extLst>
          </p:cNvPr>
          <p:cNvSpPr/>
          <p:nvPr/>
        </p:nvSpPr>
        <p:spPr bwMode="gray">
          <a:xfrm>
            <a:off x="6536422" y="2589842"/>
            <a:ext cx="332143" cy="357787"/>
          </a:xfrm>
          <a:prstGeom prst="ellipse">
            <a:avLst/>
          </a:prstGeom>
          <a:solidFill>
            <a:srgbClr val="FFFFFF"/>
          </a:solidFill>
          <a:ln w="152400" algn="ctr">
            <a:solidFill>
              <a:srgbClr val="FFFFFF"/>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US" sz="2000" b="1" i="0" u="none" strike="noStrike" kern="0" cap="none" spc="0" normalizeH="0" baseline="0" noProof="0" dirty="0" smtClean="0">
              <a:ln>
                <a:noFill/>
              </a:ln>
              <a:solidFill>
                <a:srgbClr val="000000"/>
              </a:solidFill>
              <a:effectLst/>
              <a:uLnTx/>
              <a:uFillTx/>
              <a:cs typeface="Arial" pitchFamily="34" charset="0"/>
            </a:endParaRPr>
          </a:p>
        </p:txBody>
      </p:sp>
      <p:sp>
        <p:nvSpPr>
          <p:cNvPr id="31" name="Ellipse 30">
            <a:extLst>
              <a:ext uri="{FF2B5EF4-FFF2-40B4-BE49-F238E27FC236}">
                <a16:creationId xmlns:a16="http://schemas.microsoft.com/office/drawing/2014/main" id="{7205C7DE-A6D7-E144-9795-B5397930C3C3}"/>
              </a:ext>
            </a:extLst>
          </p:cNvPr>
          <p:cNvSpPr/>
          <p:nvPr/>
        </p:nvSpPr>
        <p:spPr bwMode="gray">
          <a:xfrm>
            <a:off x="5081153" y="4680779"/>
            <a:ext cx="332143" cy="357785"/>
          </a:xfrm>
          <a:prstGeom prst="ellipse">
            <a:avLst/>
          </a:prstGeom>
          <a:solidFill>
            <a:srgbClr val="FFFFFF"/>
          </a:solidFill>
          <a:ln w="152400" algn="ctr">
            <a:solidFill>
              <a:srgbClr val="FFFFFF"/>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US" sz="2000" b="1" i="0" u="none" strike="noStrike" kern="0" cap="none" spc="0" normalizeH="0" baseline="0" noProof="0" dirty="0" smtClean="0">
              <a:ln>
                <a:noFill/>
              </a:ln>
              <a:solidFill>
                <a:srgbClr val="000000"/>
              </a:solidFill>
              <a:effectLst/>
              <a:uLnTx/>
              <a:uFillTx/>
              <a:cs typeface="Arial" pitchFamily="34" charset="0"/>
            </a:endParaRPr>
          </a:p>
        </p:txBody>
      </p:sp>
      <p:grpSp>
        <p:nvGrpSpPr>
          <p:cNvPr id="32" name="Groupe 31"/>
          <p:cNvGrpSpPr/>
          <p:nvPr/>
        </p:nvGrpSpPr>
        <p:grpSpPr>
          <a:xfrm>
            <a:off x="4106076" y="1223394"/>
            <a:ext cx="3978261" cy="3600000"/>
            <a:chOff x="4193429" y="1590145"/>
            <a:chExt cx="3978261" cy="3600000"/>
          </a:xfrm>
        </p:grpSpPr>
        <p:sp>
          <p:nvSpPr>
            <p:cNvPr id="33" name="Shape 8054">
              <a:extLst>
                <a:ext uri="{FF2B5EF4-FFF2-40B4-BE49-F238E27FC236}">
                  <a16:creationId xmlns:a16="http://schemas.microsoft.com/office/drawing/2014/main" id="{96A7C3CC-CCCF-F146-8E8B-EFB4330DFCB5}"/>
                </a:ext>
              </a:extLst>
            </p:cNvPr>
            <p:cNvSpPr/>
            <p:nvPr/>
          </p:nvSpPr>
          <p:spPr>
            <a:xfrm rot="19040096">
              <a:off x="4872728" y="2298840"/>
              <a:ext cx="2802064" cy="2874019"/>
            </a:xfrm>
            <a:prstGeom prst="arc">
              <a:avLst>
                <a:gd name="adj1" fmla="val 6557135"/>
                <a:gd name="adj2" fmla="val 9395718"/>
              </a:avLst>
            </a:prstGeom>
            <a:noFill/>
            <a:ln w="28575" cap="flat" cmpd="sng">
              <a:solidFill>
                <a:srgbClr val="000000"/>
              </a:solidFill>
              <a:prstDash val="dot"/>
              <a:round/>
              <a:headEnd type="none" w="med" len="med"/>
              <a:tailEnd type="stealth" w="med" len="med"/>
            </a:ln>
          </p:spPr>
          <p:txBody>
            <a:bodyPr lIns="121824" tIns="60896" rIns="121824" bIns="60896"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65" b="0" i="0" u="none" strike="noStrike" kern="0" cap="none" spc="0" normalizeH="0" baseline="0" noProof="0" dirty="0">
                <a:ln>
                  <a:noFill/>
                </a:ln>
                <a:solidFill>
                  <a:srgbClr val="363534"/>
                </a:solidFill>
                <a:effectLst/>
                <a:uLnTx/>
                <a:uFillTx/>
                <a:ea typeface="Arial" panose="020B0604020202020204" pitchFamily="34" charset="-128"/>
                <a:cs typeface="Arial" panose="020B0604020202020204" pitchFamily="34" charset="-128"/>
                <a:sym typeface="Arial"/>
              </a:endParaRPr>
            </a:p>
          </p:txBody>
        </p:sp>
        <p:grpSp>
          <p:nvGrpSpPr>
            <p:cNvPr id="34" name="Groupe 33"/>
            <p:cNvGrpSpPr/>
            <p:nvPr/>
          </p:nvGrpSpPr>
          <p:grpSpPr>
            <a:xfrm>
              <a:off x="4193429" y="1590145"/>
              <a:ext cx="3978261" cy="3600000"/>
              <a:chOff x="3399704" y="1350014"/>
              <a:chExt cx="4935742" cy="4146330"/>
            </a:xfrm>
          </p:grpSpPr>
          <p:grpSp>
            <p:nvGrpSpPr>
              <p:cNvPr id="35" name="Groupe 34"/>
              <p:cNvGrpSpPr/>
              <p:nvPr/>
            </p:nvGrpSpPr>
            <p:grpSpPr>
              <a:xfrm>
                <a:off x="3399704" y="1350014"/>
                <a:ext cx="4935742" cy="4092781"/>
                <a:chOff x="3399703" y="1350015"/>
                <a:chExt cx="4935742" cy="4092781"/>
              </a:xfrm>
            </p:grpSpPr>
            <p:sp>
              <p:nvSpPr>
                <p:cNvPr id="37" name="Ellipse 36">
                  <a:extLst>
                    <a:ext uri="{FF2B5EF4-FFF2-40B4-BE49-F238E27FC236}">
                      <a16:creationId xmlns:a16="http://schemas.microsoft.com/office/drawing/2014/main" id="{F47CAF16-2DE4-8D40-B15F-5A1FE7967A9B}"/>
                    </a:ext>
                  </a:extLst>
                </p:cNvPr>
                <p:cNvSpPr/>
                <p:nvPr/>
              </p:nvSpPr>
              <p:spPr bwMode="gray">
                <a:xfrm>
                  <a:off x="6813937" y="3754586"/>
                  <a:ext cx="1521508" cy="1521508"/>
                </a:xfrm>
                <a:prstGeom prst="ellipse">
                  <a:avLst/>
                </a:prstGeom>
                <a:solidFill>
                  <a:srgbClr val="FFFFFF"/>
                </a:solidFill>
                <a:ln w="25400" algn="ctr">
                  <a:solidFill>
                    <a:srgbClr val="2E72B0"/>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1400" b="1" i="0" u="none" strike="noStrike" kern="0" cap="none" spc="0" normalizeH="0" baseline="0" noProof="0" dirty="0" smtClean="0">
                    <a:ln>
                      <a:noFill/>
                    </a:ln>
                    <a:solidFill>
                      <a:srgbClr val="000000"/>
                    </a:solidFill>
                    <a:effectLst/>
                    <a:uLnTx/>
                    <a:uFillTx/>
                    <a:cs typeface="Arial" pitchFamily="34" charset="0"/>
                  </a:endParaRPr>
                </a:p>
              </p:txBody>
            </p:sp>
            <p:sp>
              <p:nvSpPr>
                <p:cNvPr id="39" name="Ellipse 38">
                  <a:extLst>
                    <a:ext uri="{FF2B5EF4-FFF2-40B4-BE49-F238E27FC236}">
                      <a16:creationId xmlns:a16="http://schemas.microsoft.com/office/drawing/2014/main" id="{1B02FF56-7F63-A74C-9A76-808FC3FBAEE8}"/>
                    </a:ext>
                  </a:extLst>
                </p:cNvPr>
                <p:cNvSpPr/>
                <p:nvPr/>
              </p:nvSpPr>
              <p:spPr bwMode="gray">
                <a:xfrm>
                  <a:off x="5199702" y="1350015"/>
                  <a:ext cx="1521508" cy="1521508"/>
                </a:xfrm>
                <a:prstGeom prst="ellipse">
                  <a:avLst/>
                </a:prstGeom>
                <a:solidFill>
                  <a:srgbClr val="FFFFFF"/>
                </a:solidFill>
                <a:ln w="25400" algn="ctr">
                  <a:solidFill>
                    <a:srgbClr val="1F497D"/>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1400" b="1" i="0" u="none" strike="noStrike" kern="0" cap="none" spc="0" normalizeH="0" baseline="0" noProof="0" dirty="0" smtClean="0">
                    <a:ln>
                      <a:noFill/>
                    </a:ln>
                    <a:solidFill>
                      <a:srgbClr val="000000"/>
                    </a:solidFill>
                    <a:effectLst/>
                    <a:uLnTx/>
                    <a:uFillTx/>
                    <a:cs typeface="Arial" pitchFamily="34" charset="0"/>
                  </a:endParaRPr>
                </a:p>
              </p:txBody>
            </p:sp>
            <p:sp>
              <p:nvSpPr>
                <p:cNvPr id="42" name="Ellipse 41">
                  <a:extLst>
                    <a:ext uri="{FF2B5EF4-FFF2-40B4-BE49-F238E27FC236}">
                      <a16:creationId xmlns:a16="http://schemas.microsoft.com/office/drawing/2014/main" id="{51AA0AC2-8604-BF4A-B5B1-B6829ED8D210}"/>
                    </a:ext>
                  </a:extLst>
                </p:cNvPr>
                <p:cNvSpPr/>
                <p:nvPr/>
              </p:nvSpPr>
              <p:spPr bwMode="gray">
                <a:xfrm>
                  <a:off x="6314647" y="2455758"/>
                  <a:ext cx="412083" cy="412084"/>
                </a:xfrm>
                <a:prstGeom prst="ellipse">
                  <a:avLst/>
                </a:prstGeom>
                <a:solidFill>
                  <a:srgbClr val="FFFFFF"/>
                </a:solidFill>
                <a:ln w="57150" algn="ctr">
                  <a:solidFill>
                    <a:srgbClr val="1F497D"/>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r>
                    <a:rPr kumimoji="0" lang="fr-CA" sz="2000" b="1" i="0" u="none" strike="noStrike" kern="0" cap="none" spc="0" normalizeH="0" baseline="0" noProof="0" dirty="0" smtClean="0">
                      <a:ln>
                        <a:noFill/>
                      </a:ln>
                      <a:solidFill>
                        <a:srgbClr val="000000"/>
                      </a:solidFill>
                      <a:effectLst/>
                      <a:uLnTx/>
                      <a:uFillTx/>
                      <a:cs typeface="Arial" pitchFamily="34" charset="0"/>
                    </a:rPr>
                    <a:t>1</a:t>
                  </a:r>
                </a:p>
              </p:txBody>
            </p:sp>
            <p:sp>
              <p:nvSpPr>
                <p:cNvPr id="45" name="Ellipse 44">
                  <a:extLst>
                    <a:ext uri="{FF2B5EF4-FFF2-40B4-BE49-F238E27FC236}">
                      <a16:creationId xmlns:a16="http://schemas.microsoft.com/office/drawing/2014/main" id="{D01D5749-580C-864A-BCB7-364585B942C8}"/>
                    </a:ext>
                  </a:extLst>
                </p:cNvPr>
                <p:cNvSpPr/>
                <p:nvPr/>
              </p:nvSpPr>
              <p:spPr bwMode="gray">
                <a:xfrm>
                  <a:off x="7923361" y="4864010"/>
                  <a:ext cx="412084" cy="412084"/>
                </a:xfrm>
                <a:prstGeom prst="ellipse">
                  <a:avLst/>
                </a:prstGeom>
                <a:solidFill>
                  <a:srgbClr val="FFFFFF"/>
                </a:solidFill>
                <a:ln w="57150" algn="ctr">
                  <a:solidFill>
                    <a:srgbClr val="2E72B0"/>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r>
                    <a:rPr kumimoji="0" lang="fr-CA" sz="2000" b="1" i="0" u="none" strike="noStrike" kern="0" cap="none" spc="0" normalizeH="0" baseline="0" noProof="0" dirty="0" smtClean="0">
                      <a:ln>
                        <a:noFill/>
                      </a:ln>
                      <a:solidFill>
                        <a:srgbClr val="000000"/>
                      </a:solidFill>
                      <a:effectLst/>
                      <a:uLnTx/>
                      <a:uFillTx/>
                      <a:cs typeface="Arial" pitchFamily="34" charset="0"/>
                    </a:rPr>
                    <a:t>2</a:t>
                  </a:r>
                </a:p>
              </p:txBody>
            </p:sp>
            <p:sp>
              <p:nvSpPr>
                <p:cNvPr id="48" name="Shape 8054">
                  <a:extLst>
                    <a:ext uri="{FF2B5EF4-FFF2-40B4-BE49-F238E27FC236}">
                      <a16:creationId xmlns:a16="http://schemas.microsoft.com/office/drawing/2014/main" id="{C23C84A3-B219-2446-A8CD-51133802C83A}"/>
                    </a:ext>
                  </a:extLst>
                </p:cNvPr>
                <p:cNvSpPr/>
                <p:nvPr/>
              </p:nvSpPr>
              <p:spPr>
                <a:xfrm rot="19040096">
                  <a:off x="3969276" y="2132621"/>
                  <a:ext cx="3476460" cy="3310175"/>
                </a:xfrm>
                <a:prstGeom prst="arc">
                  <a:avLst>
                    <a:gd name="adj1" fmla="val 14157365"/>
                    <a:gd name="adj2" fmla="val 16979522"/>
                  </a:avLst>
                </a:prstGeom>
                <a:noFill/>
                <a:ln w="28575" cap="flat" cmpd="sng">
                  <a:solidFill>
                    <a:srgbClr val="000000"/>
                  </a:solidFill>
                  <a:prstDash val="dot"/>
                  <a:round/>
                  <a:headEnd type="none" w="med" len="med"/>
                  <a:tailEnd type="triangle" w="med" len="med"/>
                </a:ln>
              </p:spPr>
              <p:txBody>
                <a:bodyPr lIns="121824" tIns="60896" rIns="121824" bIns="60896" anchor="ctr" anchorCtr="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65" b="0" i="0" u="none" strike="noStrike" kern="0" cap="none" spc="0" normalizeH="0" baseline="0" noProof="0" dirty="0">
                    <a:ln>
                      <a:noFill/>
                    </a:ln>
                    <a:solidFill>
                      <a:srgbClr val="363534"/>
                    </a:solidFill>
                    <a:effectLst/>
                    <a:uLnTx/>
                    <a:uFillTx/>
                    <a:ea typeface="Arial" panose="020B0604020202020204" pitchFamily="34" charset="-128"/>
                    <a:cs typeface="Arial" panose="020B0604020202020204" pitchFamily="34" charset="-128"/>
                    <a:sym typeface="Arial"/>
                  </a:endParaRPr>
                </a:p>
              </p:txBody>
            </p:sp>
            <p:sp>
              <p:nvSpPr>
                <p:cNvPr id="52" name="Ellipse 51">
                  <a:extLst>
                    <a:ext uri="{FF2B5EF4-FFF2-40B4-BE49-F238E27FC236}">
                      <a16:creationId xmlns:a16="http://schemas.microsoft.com/office/drawing/2014/main" id="{37BFFD92-63CC-EB4E-9AA1-9B8C480A8CB6}"/>
                    </a:ext>
                  </a:extLst>
                </p:cNvPr>
                <p:cNvSpPr/>
                <p:nvPr/>
              </p:nvSpPr>
              <p:spPr bwMode="gray">
                <a:xfrm>
                  <a:off x="3399703" y="3754587"/>
                  <a:ext cx="1521507" cy="1521507"/>
                </a:xfrm>
                <a:prstGeom prst="ellipse">
                  <a:avLst/>
                </a:prstGeom>
                <a:solidFill>
                  <a:srgbClr val="FFFFFF"/>
                </a:solidFill>
                <a:ln w="25400" algn="ctr">
                  <a:solidFill>
                    <a:srgbClr val="C00000"/>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1400" b="1" i="0" u="none" strike="noStrike" kern="0" cap="none" spc="0" normalizeH="0" baseline="0" noProof="0" dirty="0" smtClean="0">
                    <a:ln>
                      <a:noFill/>
                    </a:ln>
                    <a:solidFill>
                      <a:srgbClr val="000000"/>
                    </a:solidFill>
                    <a:effectLst/>
                    <a:uLnTx/>
                    <a:uFillTx/>
                    <a:cs typeface="Arial" pitchFamily="34" charset="0"/>
                  </a:endParaRPr>
                </a:p>
              </p:txBody>
            </p:sp>
            <p:sp>
              <p:nvSpPr>
                <p:cNvPr id="53" name="Ellipse 52">
                  <a:extLst>
                    <a:ext uri="{FF2B5EF4-FFF2-40B4-BE49-F238E27FC236}">
                      <a16:creationId xmlns:a16="http://schemas.microsoft.com/office/drawing/2014/main" id="{C5960FFB-6E19-804C-BEED-13D988A269D1}"/>
                    </a:ext>
                  </a:extLst>
                </p:cNvPr>
                <p:cNvSpPr/>
                <p:nvPr/>
              </p:nvSpPr>
              <p:spPr bwMode="gray">
                <a:xfrm>
                  <a:off x="4509127" y="4877866"/>
                  <a:ext cx="412083" cy="412083"/>
                </a:xfrm>
                <a:prstGeom prst="ellipse">
                  <a:avLst/>
                </a:prstGeom>
                <a:solidFill>
                  <a:srgbClr val="FFFFFF"/>
                </a:solidFill>
                <a:ln w="57150" algn="ctr">
                  <a:solidFill>
                    <a:srgbClr val="C00000"/>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r>
                    <a:rPr kumimoji="0" lang="fr-CA" sz="2000" b="1" i="0" u="none" strike="noStrike" kern="0" cap="none" spc="0" normalizeH="0" baseline="0" noProof="0" dirty="0" smtClean="0">
                      <a:ln>
                        <a:noFill/>
                      </a:ln>
                      <a:solidFill>
                        <a:srgbClr val="000000"/>
                      </a:solidFill>
                      <a:effectLst/>
                      <a:uLnTx/>
                      <a:uFillTx/>
                      <a:cs typeface="Arial" pitchFamily="34" charset="0"/>
                    </a:rPr>
                    <a:t>3</a:t>
                  </a:r>
                </a:p>
              </p:txBody>
            </p:sp>
          </p:grpSp>
          <p:sp>
            <p:nvSpPr>
              <p:cNvPr id="36" name="Shape 8054">
                <a:extLst>
                  <a:ext uri="{FF2B5EF4-FFF2-40B4-BE49-F238E27FC236}">
                    <a16:creationId xmlns:a16="http://schemas.microsoft.com/office/drawing/2014/main" id="{3CE1F312-79C0-8B45-953D-EC6E4D31239E}"/>
                  </a:ext>
                </a:extLst>
              </p:cNvPr>
              <p:cNvSpPr/>
              <p:nvPr/>
            </p:nvSpPr>
            <p:spPr>
              <a:xfrm rot="19040096">
                <a:off x="4320223" y="2186170"/>
                <a:ext cx="3476460" cy="3310174"/>
              </a:xfrm>
              <a:prstGeom prst="arc">
                <a:avLst>
                  <a:gd name="adj1" fmla="val 20878513"/>
                  <a:gd name="adj2" fmla="val 1344051"/>
                </a:avLst>
              </a:prstGeom>
              <a:noFill/>
              <a:ln w="28575" cap="flat" cmpd="sng">
                <a:solidFill>
                  <a:srgbClr val="000000"/>
                </a:solidFill>
                <a:prstDash val="dot"/>
                <a:round/>
                <a:headEnd type="none" w="med" len="med"/>
                <a:tailEnd type="stealth" w="med" len="med"/>
              </a:ln>
            </p:spPr>
            <p:txBody>
              <a:bodyPr lIns="121824" tIns="60896" rIns="121824" bIns="60896"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65" b="0" i="0" u="none" strike="noStrike" kern="0" cap="none" spc="0" normalizeH="0" baseline="0" noProof="0" dirty="0">
                  <a:ln>
                    <a:noFill/>
                  </a:ln>
                  <a:solidFill>
                    <a:srgbClr val="363534"/>
                  </a:solidFill>
                  <a:effectLst/>
                  <a:uLnTx/>
                  <a:uFillTx/>
                  <a:ea typeface="Arial" panose="020B0604020202020204" pitchFamily="34" charset="-128"/>
                  <a:cs typeface="Arial" panose="020B0604020202020204" pitchFamily="34" charset="-128"/>
                  <a:sym typeface="Arial"/>
                </a:endParaRPr>
              </a:p>
            </p:txBody>
          </p:sp>
        </p:grpSp>
      </p:grpSp>
      <p:pic>
        <p:nvPicPr>
          <p:cNvPr id="55" name="Imag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746" y="3510900"/>
            <a:ext cx="792000" cy="792000"/>
          </a:xfrm>
          <a:prstGeom prst="rect">
            <a:avLst/>
          </a:prstGeom>
        </p:spPr>
      </p:pic>
      <p:pic>
        <p:nvPicPr>
          <p:cNvPr id="56" name="Imag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161" y="3570982"/>
            <a:ext cx="792000" cy="792000"/>
          </a:xfrm>
          <a:prstGeom prst="rect">
            <a:avLst/>
          </a:prstGeom>
        </p:spPr>
      </p:pic>
      <p:pic>
        <p:nvPicPr>
          <p:cNvPr id="57" name="Imag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805" y="1469622"/>
            <a:ext cx="720000" cy="720000"/>
          </a:xfrm>
          <a:prstGeom prst="rect">
            <a:avLst/>
          </a:prstGeom>
        </p:spPr>
      </p:pic>
      <p:sp>
        <p:nvSpPr>
          <p:cNvPr id="58" name="Shape 6232">
            <a:extLst>
              <a:ext uri="{FF2B5EF4-FFF2-40B4-BE49-F238E27FC236}">
                <a16:creationId xmlns:a16="http://schemas.microsoft.com/office/drawing/2014/main" id="{D6282763-712A-084D-8FA8-F95B09465E21}"/>
              </a:ext>
            </a:extLst>
          </p:cNvPr>
          <p:cNvSpPr txBox="1"/>
          <p:nvPr/>
        </p:nvSpPr>
        <p:spPr>
          <a:xfrm>
            <a:off x="6536422" y="4775536"/>
            <a:ext cx="5207881" cy="1837723"/>
          </a:xfrm>
          <a:prstGeom prst="rect">
            <a:avLst/>
          </a:prstGeom>
          <a:noFill/>
          <a:ln>
            <a:noFill/>
          </a:ln>
        </p:spPr>
        <p:txBody>
          <a:bodyPr lIns="0" tIns="0" rIns="0" bIns="0" anchor="t" anchorCtr="0">
            <a:normAutofit/>
          </a:bodyPr>
          <a:lstStyle/>
          <a:p>
            <a:pPr lvl="0" algn="just">
              <a:buClr>
                <a:schemeClr val="tx2">
                  <a:lumMod val="50000"/>
                </a:schemeClr>
              </a:buClr>
              <a:defRPr/>
            </a:pPr>
            <a:r>
              <a:rPr lang="fr-FR" sz="1400" b="1" dirty="0">
                <a:solidFill>
                  <a:srgbClr val="000000"/>
                </a:solidFill>
                <a:latin typeface="Arial" panose="020B0604020202020204" pitchFamily="34" charset="0"/>
                <a:cs typeface="Arial" panose="020B0604020202020204" pitchFamily="34" charset="0"/>
              </a:rPr>
              <a:t>Nous vous invitons néanmoins à signaler au </a:t>
            </a:r>
            <a:r>
              <a:rPr lang="fr-FR" sz="1400" b="1" dirty="0" smtClean="0">
                <a:solidFill>
                  <a:srgbClr val="000000"/>
                </a:solidFill>
                <a:latin typeface="Arial" panose="020B0604020202020204" pitchFamily="34" charset="0"/>
                <a:cs typeface="Arial" panose="020B0604020202020204" pitchFamily="34" charset="0"/>
              </a:rPr>
              <a:t>Ministère de la santé et de la prévention </a:t>
            </a:r>
            <a:r>
              <a:rPr lang="fr-FR" sz="1400" dirty="0" smtClean="0">
                <a:solidFill>
                  <a:srgbClr val="000000"/>
                </a:solidFill>
                <a:latin typeface="Arial" panose="020B0604020202020204" pitchFamily="34" charset="0"/>
                <a:cs typeface="Arial" panose="020B0604020202020204" pitchFamily="34" charset="0"/>
              </a:rPr>
              <a:t>(</a:t>
            </a:r>
            <a:r>
              <a:rPr lang="fr-FR" sz="1400" dirty="0" smtClean="0">
                <a:solidFill>
                  <a:srgbClr val="000000"/>
                </a:solidFill>
                <a:latin typeface="Arial" panose="020B0604020202020204" pitchFamily="34" charset="0"/>
                <a:cs typeface="Arial" panose="020B0604020202020204" pitchFamily="34" charset="0"/>
                <a:hlinkClick r:id="rId5"/>
              </a:rPr>
              <a:t>contact@geodae.sante.gouv.fr</a:t>
            </a:r>
            <a:r>
              <a:rPr lang="fr-FR" sz="1400" dirty="0">
                <a:solidFill>
                  <a:srgbClr val="000000"/>
                </a:solidFill>
                <a:latin typeface="Arial" panose="020B0604020202020204" pitchFamily="34" charset="0"/>
                <a:cs typeface="Arial" panose="020B0604020202020204" pitchFamily="34" charset="0"/>
              </a:rPr>
              <a:t>) votre engagement pour que vous puissiez être associé au réseau d’acteurs. </a:t>
            </a:r>
            <a:endParaRPr lang="fr-FR" sz="1400" dirty="0" smtClean="0">
              <a:solidFill>
                <a:srgbClr val="000000"/>
              </a:solidFill>
              <a:latin typeface="Arial" panose="020B0604020202020204" pitchFamily="34" charset="0"/>
              <a:cs typeface="Arial" panose="020B0604020202020204" pitchFamily="34" charset="0"/>
            </a:endParaRPr>
          </a:p>
          <a:p>
            <a:pPr lvl="0" algn="just">
              <a:buClr>
                <a:schemeClr val="tx2">
                  <a:lumMod val="50000"/>
                </a:schemeClr>
              </a:buClr>
              <a:defRPr/>
            </a:pPr>
            <a:r>
              <a:rPr lang="fr-FR" sz="1400" dirty="0" smtClean="0">
                <a:solidFill>
                  <a:srgbClr val="000000"/>
                </a:solidFill>
                <a:latin typeface="Arial" panose="020B0604020202020204" pitchFamily="34" charset="0"/>
                <a:cs typeface="Arial" panose="020B0604020202020204" pitchFamily="34" charset="0"/>
              </a:rPr>
              <a:t>Si </a:t>
            </a:r>
            <a:r>
              <a:rPr lang="fr-FR" sz="1400" dirty="0">
                <a:solidFill>
                  <a:srgbClr val="000000"/>
                </a:solidFill>
                <a:latin typeface="Arial" panose="020B0604020202020204" pitchFamily="34" charset="0"/>
                <a:cs typeface="Arial" panose="020B0604020202020204" pitchFamily="34" charset="0"/>
              </a:rPr>
              <a:t>vous le souhaitez, vous </a:t>
            </a:r>
            <a:r>
              <a:rPr lang="fr-FR" sz="1400" b="1" dirty="0">
                <a:solidFill>
                  <a:srgbClr val="000000"/>
                </a:solidFill>
                <a:latin typeface="Arial" panose="020B0604020202020204" pitchFamily="34" charset="0"/>
                <a:cs typeface="Arial" panose="020B0604020202020204" pitchFamily="34" charset="0"/>
              </a:rPr>
              <a:t>pouvez joindre à votre message un logo libre de droit </a:t>
            </a:r>
            <a:r>
              <a:rPr lang="fr-FR" sz="1400" dirty="0">
                <a:solidFill>
                  <a:srgbClr val="000000"/>
                </a:solidFill>
                <a:latin typeface="Arial" panose="020B0604020202020204" pitchFamily="34" charset="0"/>
                <a:cs typeface="Arial" panose="020B0604020202020204" pitchFamily="34" charset="0"/>
              </a:rPr>
              <a:t>pour valoriser votre engagement.</a:t>
            </a:r>
          </a:p>
        </p:txBody>
      </p:sp>
    </p:spTree>
    <p:extLst>
      <p:ext uri="{BB962C8B-B14F-4D97-AF65-F5344CB8AC3E}">
        <p14:creationId xmlns:p14="http://schemas.microsoft.com/office/powerpoint/2010/main" val="2308335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694" y="259248"/>
            <a:ext cx="83058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smtClean="0">
                <a:solidFill>
                  <a:schemeClr val="tx1"/>
                </a:solidFill>
                <a:latin typeface="Arial" panose="020B0604020202020204" pitchFamily="34" charset="0"/>
                <a:cs typeface="Arial" panose="020B0604020202020204" pitchFamily="34" charset="0"/>
              </a:rPr>
              <a:t>Quelle est la charte graphique à respecter ? (1/5)</a:t>
            </a:r>
            <a:endParaRPr lang="fr-FR" sz="20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351891" y="2380589"/>
            <a:ext cx="5268685" cy="45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smtClean="0">
                <a:solidFill>
                  <a:schemeClr val="tx1"/>
                </a:solidFill>
                <a:latin typeface="Arial" panose="020B0604020202020204" pitchFamily="34" charset="0"/>
                <a:cs typeface="Arial" panose="020B0604020202020204" pitchFamily="34" charset="0"/>
              </a:rPr>
              <a:t>Caractéristiques graphiques</a:t>
            </a:r>
            <a:endParaRPr lang="fr-FR" sz="1800" b="1" dirty="0">
              <a:solidFill>
                <a:schemeClr val="tx1"/>
              </a:solidFill>
              <a:latin typeface="Arial" panose="020B0604020202020204" pitchFamily="34" charset="0"/>
              <a:cs typeface="Arial" panose="020B0604020202020204" pitchFamily="34" charset="0"/>
            </a:endParaRPr>
          </a:p>
        </p:txBody>
      </p:sp>
      <p:sp>
        <p:nvSpPr>
          <p:cNvPr id="13" name="Freeform 9"/>
          <p:cNvSpPr>
            <a:spLocks noChangeAspect="1"/>
          </p:cNvSpPr>
          <p:nvPr/>
        </p:nvSpPr>
        <p:spPr bwMode="gray">
          <a:xfrm>
            <a:off x="421491" y="2783429"/>
            <a:ext cx="3083710" cy="121984"/>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object 13"/>
          <p:cNvSpPr/>
          <p:nvPr/>
        </p:nvSpPr>
        <p:spPr>
          <a:xfrm>
            <a:off x="1920382" y="3015627"/>
            <a:ext cx="2634358" cy="1462833"/>
          </a:xfrm>
          <a:prstGeom prst="rect">
            <a:avLst/>
          </a:prstGeom>
          <a:blipFill>
            <a:blip r:embed="rId2" cstate="print"/>
            <a:stretch>
              <a:fillRect/>
            </a:stretch>
          </a:blipFill>
        </p:spPr>
        <p:txBody>
          <a:bodyPr wrap="square" lIns="0" tIns="0" rIns="0" bIns="0" rtlCol="0"/>
          <a:lstStyle/>
          <a:p>
            <a:endParaRPr/>
          </a:p>
        </p:txBody>
      </p:sp>
      <p:sp>
        <p:nvSpPr>
          <p:cNvPr id="20" name="Rectangle 19"/>
          <p:cNvSpPr/>
          <p:nvPr/>
        </p:nvSpPr>
        <p:spPr>
          <a:xfrm>
            <a:off x="373805" y="4659191"/>
            <a:ext cx="5484648" cy="17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fr-FR" sz="1600" b="1" dirty="0" smtClean="0">
                <a:solidFill>
                  <a:schemeClr val="tx2"/>
                </a:solidFill>
                <a:latin typeface="Arial" panose="020B0604020202020204" pitchFamily="34" charset="0"/>
                <a:cs typeface="Arial" panose="020B0604020202020204" pitchFamily="34" charset="0"/>
              </a:rPr>
              <a:t>Zone de protection </a:t>
            </a:r>
            <a:endParaRPr lang="fr-FR" sz="1600" b="1" dirty="0">
              <a:solidFill>
                <a:schemeClr val="tx2"/>
              </a:solidFill>
              <a:latin typeface="Arial" panose="020B0604020202020204" pitchFamily="34" charset="0"/>
              <a:cs typeface="Arial" panose="020B0604020202020204" pitchFamily="34" charset="0"/>
            </a:endParaRPr>
          </a:p>
          <a:p>
            <a:pPr algn="just"/>
            <a:endParaRPr lang="fr-FR" sz="400" b="1" dirty="0" smtClean="0">
              <a:solidFill>
                <a:schemeClr val="tx2"/>
              </a:solidFill>
              <a:latin typeface="Arial" panose="020B0604020202020204" pitchFamily="34" charset="0"/>
              <a:cs typeface="Arial" panose="020B0604020202020204" pitchFamily="34" charset="0"/>
            </a:endParaRPr>
          </a:p>
          <a:p>
            <a:pPr algn="just"/>
            <a:r>
              <a:rPr lang="fr-FR" sz="1500" dirty="0" smtClean="0">
                <a:solidFill>
                  <a:schemeClr val="tx1"/>
                </a:solidFill>
                <a:latin typeface="Arial" panose="020B0604020202020204" pitchFamily="34" charset="0"/>
                <a:cs typeface="Arial" panose="020B0604020202020204" pitchFamily="34" charset="0"/>
              </a:rPr>
              <a:t>Afin de préserver la lisibilité, une zone de protection a été déterminée. </a:t>
            </a:r>
            <a:r>
              <a:rPr lang="fr-FR" sz="1500" b="1" dirty="0" smtClean="0">
                <a:solidFill>
                  <a:schemeClr val="tx1"/>
                </a:solidFill>
                <a:latin typeface="Arial" panose="020B0604020202020204" pitchFamily="34" charset="0"/>
                <a:cs typeface="Arial" panose="020B0604020202020204" pitchFamily="34" charset="0"/>
              </a:rPr>
              <a:t>Cet espace doit rester vierge de tout élément graphique quelque soit la taille du logo</a:t>
            </a:r>
            <a:r>
              <a:rPr lang="fr-FR" sz="1500" dirty="0" smtClean="0">
                <a:solidFill>
                  <a:schemeClr val="tx1"/>
                </a:solidFill>
                <a:latin typeface="Arial" panose="020B0604020202020204" pitchFamily="34" charset="0"/>
                <a:cs typeface="Arial" panose="020B0604020202020204" pitchFamily="34" charset="0"/>
              </a:rPr>
              <a:t>. L’espace protégé minimum, défini autour du logotype, est égal à la largeur de la lettre D sur les côtés du logotype et à la hauteur de la lettre D en haut et en bas du logotype. </a:t>
            </a:r>
            <a:endParaRPr lang="fr-FR" sz="15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6491288" y="4661655"/>
            <a:ext cx="5476817" cy="17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fr-FR" sz="1600" b="1" dirty="0" smtClean="0">
                <a:solidFill>
                  <a:schemeClr val="tx2"/>
                </a:solidFill>
                <a:latin typeface="Arial" panose="020B0604020202020204" pitchFamily="34" charset="0"/>
                <a:cs typeface="Arial" panose="020B0604020202020204" pitchFamily="34" charset="0"/>
              </a:rPr>
              <a:t>Taille minimum</a:t>
            </a:r>
          </a:p>
          <a:p>
            <a:pPr algn="just"/>
            <a:endParaRPr lang="fr-FR" sz="400" b="1" dirty="0" smtClean="0">
              <a:solidFill>
                <a:schemeClr val="tx2"/>
              </a:solidFill>
              <a:latin typeface="Arial" panose="020B0604020202020204" pitchFamily="34" charset="0"/>
              <a:cs typeface="Arial" panose="020B0604020202020204" pitchFamily="34" charset="0"/>
            </a:endParaRPr>
          </a:p>
          <a:p>
            <a:pPr algn="just"/>
            <a:r>
              <a:rPr lang="fr-FR" sz="1500" dirty="0" smtClean="0">
                <a:solidFill>
                  <a:schemeClr val="tx1"/>
                </a:solidFill>
                <a:latin typeface="Arial" panose="020B0604020202020204" pitchFamily="34" charset="0"/>
                <a:cs typeface="Arial" panose="020B0604020202020204" pitchFamily="34" charset="0"/>
              </a:rPr>
              <a:t>Pour une lisibilité optimale du logotype et de la signature de marque, </a:t>
            </a:r>
            <a:r>
              <a:rPr lang="fr-FR" sz="1500" b="1" dirty="0" smtClean="0">
                <a:solidFill>
                  <a:schemeClr val="tx1"/>
                </a:solidFill>
                <a:latin typeface="Arial" panose="020B0604020202020204" pitchFamily="34" charset="0"/>
                <a:cs typeface="Arial" panose="020B0604020202020204" pitchFamily="34" charset="0"/>
              </a:rPr>
              <a:t>la taille minimale d’utilisation est de 30 </a:t>
            </a:r>
            <a:r>
              <a:rPr lang="fr-FR" sz="1500" b="1" dirty="0" err="1" smtClean="0">
                <a:solidFill>
                  <a:schemeClr val="tx1"/>
                </a:solidFill>
                <a:latin typeface="Arial" panose="020B0604020202020204" pitchFamily="34" charset="0"/>
                <a:cs typeface="Arial" panose="020B0604020202020204" pitchFamily="34" charset="0"/>
              </a:rPr>
              <a:t>mm.</a:t>
            </a:r>
            <a:r>
              <a:rPr lang="fr-FR" sz="1500" b="1" dirty="0" smtClean="0">
                <a:solidFill>
                  <a:schemeClr val="tx1"/>
                </a:solidFill>
                <a:latin typeface="Arial" panose="020B0604020202020204" pitchFamily="34" charset="0"/>
                <a:cs typeface="Arial" panose="020B0604020202020204" pitchFamily="34" charset="0"/>
              </a:rPr>
              <a:t> </a:t>
            </a:r>
            <a:endParaRPr lang="fr-FR" sz="1500" b="1" dirty="0">
              <a:solidFill>
                <a:schemeClr val="tx1"/>
              </a:solidFill>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3"/>
          <a:stretch>
            <a:fillRect/>
          </a:stretch>
        </p:blipFill>
        <p:spPr>
          <a:xfrm>
            <a:off x="8322383" y="3051247"/>
            <a:ext cx="1574565" cy="1856050"/>
          </a:xfrm>
          <a:prstGeom prst="rect">
            <a:avLst/>
          </a:prstGeom>
        </p:spPr>
      </p:pic>
      <p:sp>
        <p:nvSpPr>
          <p:cNvPr id="22" name="Rectangle à coins arrondis 21"/>
          <p:cNvSpPr/>
          <p:nvPr/>
        </p:nvSpPr>
        <p:spPr>
          <a:xfrm>
            <a:off x="874712" y="1242592"/>
            <a:ext cx="11088687" cy="10080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algn="just"/>
            <a:r>
              <a:rPr lang="fr-FR" sz="1500" dirty="0">
                <a:solidFill>
                  <a:schemeClr val="tx1"/>
                </a:solidFill>
                <a:latin typeface="Arial" panose="020B0604020202020204" pitchFamily="34" charset="0"/>
                <a:cs typeface="Arial" panose="020B0604020202020204" pitchFamily="34" charset="0"/>
              </a:rPr>
              <a:t>Le logo « </a:t>
            </a:r>
            <a:r>
              <a:rPr lang="fr-FR" sz="1500" dirty="0" err="1">
                <a:solidFill>
                  <a:schemeClr val="tx1"/>
                </a:solidFill>
                <a:latin typeface="Arial" panose="020B0604020202020204" pitchFamily="34" charset="0"/>
                <a:cs typeface="Arial" panose="020B0604020202020204" pitchFamily="34" charset="0"/>
              </a:rPr>
              <a:t>Géo’DAE</a:t>
            </a:r>
            <a:r>
              <a:rPr lang="fr-FR" sz="1500" dirty="0">
                <a:solidFill>
                  <a:schemeClr val="tx1"/>
                </a:solidFill>
                <a:latin typeface="Arial" panose="020B0604020202020204" pitchFamily="34" charset="0"/>
                <a:cs typeface="Arial" panose="020B0604020202020204" pitchFamily="34" charset="0"/>
              </a:rPr>
              <a:t> - Base Nationale des Défibrillateurs » doit respecter les caractéristiques telles que décrites dans les pages suivantes, à savoir : structure et zone de réserve, taille, couleurs, typographie.</a:t>
            </a:r>
          </a:p>
          <a:p>
            <a:pPr marL="261938" algn="just"/>
            <a:r>
              <a:rPr lang="fr-FR" sz="1500" dirty="0">
                <a:solidFill>
                  <a:schemeClr val="tx1"/>
                </a:solidFill>
                <a:latin typeface="Arial" panose="020B0604020202020204" pitchFamily="34" charset="0"/>
                <a:cs typeface="Arial" panose="020B0604020202020204" pitchFamily="34" charset="0"/>
              </a:rPr>
              <a:t>Le logo est disponible sur le site du ministère des solidarités et de la santé </a:t>
            </a:r>
            <a:r>
              <a:rPr lang="fr-FR" sz="1500" dirty="0" smtClean="0">
                <a:solidFill>
                  <a:schemeClr val="tx1"/>
                </a:solidFill>
                <a:latin typeface="Arial" panose="020B0604020202020204" pitchFamily="34" charset="0"/>
                <a:cs typeface="Arial" panose="020B0604020202020204" pitchFamily="34" charset="0"/>
              </a:rPr>
              <a:t>: </a:t>
            </a:r>
            <a:r>
              <a:rPr lang="fr-FR" sz="1500" dirty="0" smtClean="0">
                <a:solidFill>
                  <a:schemeClr val="tx1"/>
                </a:solidFill>
                <a:latin typeface="Arial" panose="020B0604020202020204" pitchFamily="34" charset="0"/>
                <a:cs typeface="Arial" panose="020B0604020202020204" pitchFamily="34" charset="0"/>
                <a:hlinkClick r:id="rId4"/>
              </a:rPr>
              <a:t>https</a:t>
            </a:r>
            <a:r>
              <a:rPr lang="fr-FR" sz="1500" dirty="0">
                <a:solidFill>
                  <a:schemeClr val="tx1"/>
                </a:solidFill>
                <a:latin typeface="Arial" panose="020B0604020202020204" pitchFamily="34" charset="0"/>
                <a:cs typeface="Arial" panose="020B0604020202020204" pitchFamily="34" charset="0"/>
                <a:hlinkClick r:id="rId4"/>
              </a:rPr>
              <a:t>://solidarites-sante.gouv.fr</a:t>
            </a:r>
            <a:r>
              <a:rPr lang="fr-FR" sz="1500" dirty="0" smtClean="0">
                <a:solidFill>
                  <a:schemeClr val="tx1"/>
                </a:solidFill>
                <a:latin typeface="Arial" panose="020B0604020202020204" pitchFamily="34" charset="0"/>
                <a:cs typeface="Arial" panose="020B0604020202020204" pitchFamily="34" charset="0"/>
                <a:hlinkClick r:id="rId4"/>
              </a:rPr>
              <a:t>/</a:t>
            </a:r>
            <a:r>
              <a:rPr lang="fr-FR" sz="1500" dirty="0" smtClean="0">
                <a:solidFill>
                  <a:schemeClr val="tx1"/>
                </a:solidFill>
                <a:latin typeface="Arial" panose="020B0604020202020204" pitchFamily="34" charset="0"/>
                <a:cs typeface="Arial" panose="020B0604020202020204" pitchFamily="34" charset="0"/>
              </a:rPr>
              <a:t> .</a:t>
            </a:r>
            <a:endParaRPr lang="fr-FR" sz="1500" dirty="0">
              <a:solidFill>
                <a:schemeClr val="tx1"/>
              </a:solidFill>
              <a:latin typeface="Arial" panose="020B0604020202020204" pitchFamily="34" charset="0"/>
              <a:cs typeface="Arial" panose="020B0604020202020204" pitchFamily="34" charset="0"/>
            </a:endParaRPr>
          </a:p>
        </p:txBody>
      </p:sp>
      <p:pic>
        <p:nvPicPr>
          <p:cNvPr id="23" name="Imag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302" y="1066800"/>
            <a:ext cx="720000" cy="720000"/>
          </a:xfrm>
          <a:prstGeom prst="rect">
            <a:avLst/>
          </a:prstGeom>
        </p:spPr>
      </p:pic>
      <p:sp>
        <p:nvSpPr>
          <p:cNvPr id="12"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11</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2266377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969" y="995164"/>
            <a:ext cx="5268685" cy="45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TYPOGRAPHIE </a:t>
            </a:r>
            <a:endParaRPr lang="fr-FR" sz="1800" b="1" dirty="0">
              <a:solidFill>
                <a:schemeClr val="tx1"/>
              </a:solidFill>
              <a:latin typeface="Arial" panose="020B0604020202020204" pitchFamily="34" charset="0"/>
              <a:cs typeface="Arial" panose="020B0604020202020204" pitchFamily="34" charset="0"/>
            </a:endParaRPr>
          </a:p>
        </p:txBody>
      </p:sp>
      <p:sp>
        <p:nvSpPr>
          <p:cNvPr id="8" name="Freeform 10"/>
          <p:cNvSpPr>
            <a:spLocks noChangeAspect="1"/>
          </p:cNvSpPr>
          <p:nvPr/>
        </p:nvSpPr>
        <p:spPr bwMode="gray">
          <a:xfrm>
            <a:off x="460992" y="1449470"/>
            <a:ext cx="1886857" cy="159019"/>
          </a:xfrm>
          <a:custGeom>
            <a:avLst/>
            <a:gdLst>
              <a:gd name="T0" fmla="*/ 35 w 1743"/>
              <a:gd name="T1" fmla="*/ 163 h 168"/>
              <a:gd name="T2" fmla="*/ 35 w 1743"/>
              <a:gd name="T3" fmla="*/ 163 h 168"/>
              <a:gd name="T4" fmla="*/ 1718 w 1743"/>
              <a:gd name="T5" fmla="*/ 90 h 168"/>
              <a:gd name="T6" fmla="*/ 1718 w 1743"/>
              <a:gd name="T7" fmla="*/ 59 h 168"/>
              <a:gd name="T8" fmla="*/ 25 w 1743"/>
              <a:gd name="T9" fmla="*/ 133 h 168"/>
              <a:gd name="T10" fmla="*/ 35 w 1743"/>
              <a:gd name="T11" fmla="*/ 163 h 168"/>
            </a:gdLst>
            <a:ahLst/>
            <a:cxnLst>
              <a:cxn ang="0">
                <a:pos x="T0" y="T1"/>
              </a:cxn>
              <a:cxn ang="0">
                <a:pos x="T2" y="T3"/>
              </a:cxn>
              <a:cxn ang="0">
                <a:pos x="T4" y="T5"/>
              </a:cxn>
              <a:cxn ang="0">
                <a:pos x="T6" y="T7"/>
              </a:cxn>
              <a:cxn ang="0">
                <a:pos x="T8" y="T9"/>
              </a:cxn>
              <a:cxn ang="0">
                <a:pos x="T10" y="T11"/>
              </a:cxn>
            </a:cxnLst>
            <a:rect l="0" t="0" r="r" b="b"/>
            <a:pathLst>
              <a:path w="1743" h="168">
                <a:moveTo>
                  <a:pt x="35" y="163"/>
                </a:moveTo>
                <a:lnTo>
                  <a:pt x="35" y="163"/>
                </a:lnTo>
                <a:cubicBezTo>
                  <a:pt x="584" y="55"/>
                  <a:pt x="1157" y="31"/>
                  <a:pt x="1718" y="90"/>
                </a:cubicBezTo>
                <a:cubicBezTo>
                  <a:pt x="1743" y="93"/>
                  <a:pt x="1742" y="62"/>
                  <a:pt x="1718" y="59"/>
                </a:cubicBezTo>
                <a:cubicBezTo>
                  <a:pt x="1153" y="0"/>
                  <a:pt x="577" y="25"/>
                  <a:pt x="25" y="133"/>
                </a:cubicBezTo>
                <a:cubicBezTo>
                  <a:pt x="0" y="138"/>
                  <a:pt x="11" y="168"/>
                  <a:pt x="35" y="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6180068" y="995164"/>
            <a:ext cx="5268685" cy="45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COULEURS</a:t>
            </a:r>
            <a:endParaRPr lang="fr-FR" sz="1800" b="1" dirty="0">
              <a:solidFill>
                <a:schemeClr val="tx1"/>
              </a:solidFill>
              <a:latin typeface="Arial" panose="020B0604020202020204" pitchFamily="34" charset="0"/>
              <a:cs typeface="Arial" panose="020B0604020202020204" pitchFamily="34" charset="0"/>
            </a:endParaRPr>
          </a:p>
        </p:txBody>
      </p:sp>
      <p:sp>
        <p:nvSpPr>
          <p:cNvPr id="11" name="Freeform 10"/>
          <p:cNvSpPr>
            <a:spLocks noChangeAspect="1"/>
          </p:cNvSpPr>
          <p:nvPr/>
        </p:nvSpPr>
        <p:spPr bwMode="gray">
          <a:xfrm>
            <a:off x="6249091" y="1449470"/>
            <a:ext cx="1886857" cy="159019"/>
          </a:xfrm>
          <a:custGeom>
            <a:avLst/>
            <a:gdLst>
              <a:gd name="T0" fmla="*/ 35 w 1743"/>
              <a:gd name="T1" fmla="*/ 163 h 168"/>
              <a:gd name="T2" fmla="*/ 35 w 1743"/>
              <a:gd name="T3" fmla="*/ 163 h 168"/>
              <a:gd name="T4" fmla="*/ 1718 w 1743"/>
              <a:gd name="T5" fmla="*/ 90 h 168"/>
              <a:gd name="T6" fmla="*/ 1718 w 1743"/>
              <a:gd name="T7" fmla="*/ 59 h 168"/>
              <a:gd name="T8" fmla="*/ 25 w 1743"/>
              <a:gd name="T9" fmla="*/ 133 h 168"/>
              <a:gd name="T10" fmla="*/ 35 w 1743"/>
              <a:gd name="T11" fmla="*/ 163 h 168"/>
            </a:gdLst>
            <a:ahLst/>
            <a:cxnLst>
              <a:cxn ang="0">
                <a:pos x="T0" y="T1"/>
              </a:cxn>
              <a:cxn ang="0">
                <a:pos x="T2" y="T3"/>
              </a:cxn>
              <a:cxn ang="0">
                <a:pos x="T4" y="T5"/>
              </a:cxn>
              <a:cxn ang="0">
                <a:pos x="T6" y="T7"/>
              </a:cxn>
              <a:cxn ang="0">
                <a:pos x="T8" y="T9"/>
              </a:cxn>
              <a:cxn ang="0">
                <a:pos x="T10" y="T11"/>
              </a:cxn>
            </a:cxnLst>
            <a:rect l="0" t="0" r="r" b="b"/>
            <a:pathLst>
              <a:path w="1743" h="168">
                <a:moveTo>
                  <a:pt x="35" y="163"/>
                </a:moveTo>
                <a:lnTo>
                  <a:pt x="35" y="163"/>
                </a:lnTo>
                <a:cubicBezTo>
                  <a:pt x="584" y="55"/>
                  <a:pt x="1157" y="31"/>
                  <a:pt x="1718" y="90"/>
                </a:cubicBezTo>
                <a:cubicBezTo>
                  <a:pt x="1743" y="93"/>
                  <a:pt x="1742" y="62"/>
                  <a:pt x="1718" y="59"/>
                </a:cubicBezTo>
                <a:cubicBezTo>
                  <a:pt x="1153" y="0"/>
                  <a:pt x="577" y="25"/>
                  <a:pt x="25" y="133"/>
                </a:cubicBezTo>
                <a:cubicBezTo>
                  <a:pt x="0" y="138"/>
                  <a:pt x="11" y="168"/>
                  <a:pt x="35" y="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Rectangle 16"/>
          <p:cNvSpPr/>
          <p:nvPr/>
        </p:nvSpPr>
        <p:spPr>
          <a:xfrm>
            <a:off x="377110" y="1708690"/>
            <a:ext cx="5716877" cy="138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fr-FR" sz="1600" dirty="0" smtClean="0">
                <a:solidFill>
                  <a:schemeClr val="tx1"/>
                </a:solidFill>
                <a:latin typeface="Arial" panose="020B0604020202020204" pitchFamily="34" charset="0"/>
                <a:cs typeface="Arial" panose="020B0604020202020204" pitchFamily="34" charset="0"/>
              </a:rPr>
              <a:t>Les typographies utilisées sont :</a:t>
            </a:r>
          </a:p>
          <a:p>
            <a:pPr marL="450850" indent="-273050" algn="just">
              <a:buFont typeface="Wingdings" panose="05000000000000000000" pitchFamily="2" charset="2"/>
              <a:buChar char="§"/>
            </a:pPr>
            <a:r>
              <a:rPr lang="fr-FR" sz="1600" b="1" dirty="0" err="1" smtClean="0">
                <a:solidFill>
                  <a:schemeClr val="tx1"/>
                </a:solidFill>
                <a:latin typeface="Arial" panose="020B0604020202020204" pitchFamily="34" charset="0"/>
                <a:cs typeface="Arial" panose="020B0604020202020204" pitchFamily="34" charset="0"/>
              </a:rPr>
              <a:t>Univia</a:t>
            </a:r>
            <a:r>
              <a:rPr lang="fr-FR" sz="1600" b="1" dirty="0" smtClean="0">
                <a:solidFill>
                  <a:schemeClr val="tx1"/>
                </a:solidFill>
                <a:latin typeface="Arial" panose="020B0604020202020204" pitchFamily="34" charset="0"/>
                <a:cs typeface="Arial" panose="020B0604020202020204" pitchFamily="34" charset="0"/>
              </a:rPr>
              <a:t> Pro Black </a:t>
            </a:r>
            <a:r>
              <a:rPr lang="fr-FR" sz="1600" dirty="0" smtClean="0">
                <a:solidFill>
                  <a:schemeClr val="tx1"/>
                </a:solidFill>
                <a:latin typeface="Arial" panose="020B0604020202020204" pitchFamily="34" charset="0"/>
                <a:cs typeface="Arial" panose="020B0604020202020204" pitchFamily="34" charset="0"/>
              </a:rPr>
              <a:t>pour le nom de marque ;</a:t>
            </a:r>
          </a:p>
          <a:p>
            <a:pPr marL="450850" indent="-273050" algn="just">
              <a:buFont typeface="Wingdings" panose="05000000000000000000" pitchFamily="2" charset="2"/>
              <a:buChar char="§"/>
            </a:pPr>
            <a:r>
              <a:rPr lang="fr-FR" sz="1600" b="1" dirty="0" err="1" smtClean="0">
                <a:solidFill>
                  <a:schemeClr val="tx1"/>
                </a:solidFill>
                <a:latin typeface="Arial" panose="020B0604020202020204" pitchFamily="34" charset="0"/>
                <a:cs typeface="Arial" panose="020B0604020202020204" pitchFamily="34" charset="0"/>
              </a:rPr>
              <a:t>Helvetica</a:t>
            </a:r>
            <a:r>
              <a:rPr lang="fr-FR" sz="1600" b="1" dirty="0" smtClean="0">
                <a:solidFill>
                  <a:schemeClr val="tx1"/>
                </a:solidFill>
                <a:latin typeface="Arial" panose="020B0604020202020204" pitchFamily="34" charset="0"/>
                <a:cs typeface="Arial" panose="020B0604020202020204" pitchFamily="34" charset="0"/>
              </a:rPr>
              <a:t> </a:t>
            </a:r>
            <a:r>
              <a:rPr lang="fr-FR" sz="1600" b="1" dirty="0" err="1" smtClean="0">
                <a:solidFill>
                  <a:schemeClr val="tx1"/>
                </a:solidFill>
                <a:latin typeface="Arial" panose="020B0604020202020204" pitchFamily="34" charset="0"/>
                <a:cs typeface="Arial" panose="020B0604020202020204" pitchFamily="34" charset="0"/>
              </a:rPr>
              <a:t>LTstd</a:t>
            </a:r>
            <a:r>
              <a:rPr lang="fr-FR" sz="1600" b="1" dirty="0" smtClean="0">
                <a:solidFill>
                  <a:schemeClr val="tx1"/>
                </a:solidFill>
                <a:latin typeface="Arial" panose="020B0604020202020204" pitchFamily="34" charset="0"/>
                <a:cs typeface="Arial" panose="020B0604020202020204" pitchFamily="34" charset="0"/>
              </a:rPr>
              <a:t> Bold </a:t>
            </a:r>
            <a:r>
              <a:rPr lang="fr-FR" sz="1600" dirty="0" smtClean="0">
                <a:solidFill>
                  <a:schemeClr val="tx1"/>
                </a:solidFill>
                <a:latin typeface="Arial" panose="020B0604020202020204" pitchFamily="34" charset="0"/>
                <a:cs typeface="Arial" panose="020B0604020202020204" pitchFamily="34" charset="0"/>
              </a:rPr>
              <a:t>pour la signature du logo.</a:t>
            </a:r>
            <a:endParaRPr lang="fr-FR" sz="1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6178285" y="1694178"/>
            <a:ext cx="5464717" cy="138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fr-FR" sz="1600" dirty="0" smtClean="0">
                <a:solidFill>
                  <a:schemeClr val="tx1"/>
                </a:solidFill>
                <a:latin typeface="Arial" panose="020B0604020202020204" pitchFamily="34" charset="0"/>
                <a:cs typeface="Arial" panose="020B0604020202020204" pitchFamily="34" charset="0"/>
              </a:rPr>
              <a:t>Les </a:t>
            </a:r>
            <a:r>
              <a:rPr lang="fr-FR" sz="1600" b="1" dirty="0" smtClean="0">
                <a:solidFill>
                  <a:schemeClr val="tx1"/>
                </a:solidFill>
                <a:latin typeface="Arial" panose="020B0604020202020204" pitchFamily="34" charset="0"/>
                <a:cs typeface="Arial" panose="020B0604020202020204" pitchFamily="34" charset="0"/>
              </a:rPr>
              <a:t>couleurs identitaires du logo</a:t>
            </a:r>
            <a:r>
              <a:rPr lang="fr-FR" sz="1600" dirty="0" smtClean="0">
                <a:solidFill>
                  <a:schemeClr val="tx1"/>
                </a:solidFill>
                <a:latin typeface="Arial" panose="020B0604020202020204" pitchFamily="34" charset="0"/>
                <a:cs typeface="Arial" panose="020B0604020202020204" pitchFamily="34" charset="0"/>
              </a:rPr>
              <a:t> Géo’DAE – Base nationale des défibrillateurs </a:t>
            </a:r>
            <a:r>
              <a:rPr lang="fr-FR" sz="1600" b="1" dirty="0" smtClean="0">
                <a:solidFill>
                  <a:schemeClr val="tx1"/>
                </a:solidFill>
                <a:latin typeface="Arial" panose="020B0604020202020204" pitchFamily="34" charset="0"/>
                <a:cs typeface="Arial" panose="020B0604020202020204" pitchFamily="34" charset="0"/>
              </a:rPr>
              <a:t>sont le bleu et le rouge</a:t>
            </a:r>
            <a:r>
              <a:rPr lang="fr-FR" sz="1600" dirty="0" smtClean="0">
                <a:solidFill>
                  <a:schemeClr val="tx1"/>
                </a:solidFill>
                <a:latin typeface="Arial" panose="020B0604020202020204" pitchFamily="34" charset="0"/>
                <a:cs typeface="Arial" panose="020B0604020202020204" pitchFamily="34" charset="0"/>
              </a:rPr>
              <a:t>. </a:t>
            </a:r>
          </a:p>
          <a:p>
            <a:pPr algn="just"/>
            <a:r>
              <a:rPr lang="fr-FR" sz="1600" b="1" dirty="0" smtClean="0">
                <a:solidFill>
                  <a:schemeClr val="tx1"/>
                </a:solidFill>
                <a:latin typeface="Arial" panose="020B0604020202020204" pitchFamily="34" charset="0"/>
                <a:cs typeface="Arial" panose="020B0604020202020204" pitchFamily="34" charset="0"/>
              </a:rPr>
              <a:t>Le bleu est la couleur majoritaire</a:t>
            </a:r>
            <a:r>
              <a:rPr lang="fr-FR" sz="1600" dirty="0" smtClean="0">
                <a:solidFill>
                  <a:schemeClr val="tx1"/>
                </a:solidFill>
                <a:latin typeface="Arial" panose="020B0604020202020204" pitchFamily="34" charset="0"/>
                <a:cs typeface="Arial" panose="020B0604020202020204" pitchFamily="34" charset="0"/>
              </a:rPr>
              <a:t>, il sera utilisé de façon prépondérante sur l’ensemble des supports de communication. </a:t>
            </a:r>
            <a:endParaRPr lang="fr-FR" sz="16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382719" y="3432774"/>
            <a:ext cx="5362988" cy="958012"/>
          </a:xfrm>
          <a:prstGeom prst="rect">
            <a:avLst/>
          </a:prstGeom>
        </p:spPr>
      </p:pic>
      <p:pic>
        <p:nvPicPr>
          <p:cNvPr id="9" name="Image 8"/>
          <p:cNvPicPr>
            <a:picLocks noChangeAspect="1"/>
          </p:cNvPicPr>
          <p:nvPr/>
        </p:nvPicPr>
        <p:blipFill>
          <a:blip r:embed="rId3"/>
          <a:stretch>
            <a:fillRect/>
          </a:stretch>
        </p:blipFill>
        <p:spPr>
          <a:xfrm>
            <a:off x="383229" y="4620527"/>
            <a:ext cx="5362478" cy="966383"/>
          </a:xfrm>
          <a:prstGeom prst="rect">
            <a:avLst/>
          </a:prstGeom>
        </p:spPr>
      </p:pic>
      <p:pic>
        <p:nvPicPr>
          <p:cNvPr id="19" name="Image 18"/>
          <p:cNvPicPr>
            <a:picLocks noChangeAspect="1"/>
          </p:cNvPicPr>
          <p:nvPr/>
        </p:nvPicPr>
        <p:blipFill>
          <a:blip r:embed="rId4"/>
          <a:stretch>
            <a:fillRect/>
          </a:stretch>
        </p:blipFill>
        <p:spPr>
          <a:xfrm>
            <a:off x="6876682" y="3434983"/>
            <a:ext cx="4456562" cy="1060796"/>
          </a:xfrm>
          <a:prstGeom prst="rect">
            <a:avLst/>
          </a:prstGeom>
        </p:spPr>
      </p:pic>
      <p:pic>
        <p:nvPicPr>
          <p:cNvPr id="20" name="Image 19"/>
          <p:cNvPicPr>
            <a:picLocks noChangeAspect="1"/>
          </p:cNvPicPr>
          <p:nvPr/>
        </p:nvPicPr>
        <p:blipFill>
          <a:blip r:embed="rId5"/>
          <a:stretch>
            <a:fillRect/>
          </a:stretch>
        </p:blipFill>
        <p:spPr>
          <a:xfrm>
            <a:off x="6876444" y="4815356"/>
            <a:ext cx="4456800" cy="886898"/>
          </a:xfrm>
          <a:prstGeom prst="rect">
            <a:avLst/>
          </a:prstGeom>
        </p:spPr>
      </p:pic>
      <p:sp>
        <p:nvSpPr>
          <p:cNvPr id="21" name="Rectangle 20"/>
          <p:cNvSpPr/>
          <p:nvPr/>
        </p:nvSpPr>
        <p:spPr>
          <a:xfrm>
            <a:off x="1638690" y="259248"/>
            <a:ext cx="83058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smtClean="0">
                <a:solidFill>
                  <a:schemeClr val="tx1"/>
                </a:solidFill>
                <a:latin typeface="Arial" panose="020B0604020202020204" pitchFamily="34" charset="0"/>
                <a:cs typeface="Arial" panose="020B0604020202020204" pitchFamily="34" charset="0"/>
              </a:rPr>
              <a:t>Quelle est la charte graphique à respecter ? (2/5)</a:t>
            </a:r>
            <a:endParaRPr lang="fr-FR" sz="2000" b="1" dirty="0">
              <a:solidFill>
                <a:schemeClr val="tx1"/>
              </a:solidFill>
              <a:latin typeface="Arial" panose="020B0604020202020204" pitchFamily="34" charset="0"/>
              <a:cs typeface="Arial" panose="020B0604020202020204" pitchFamily="34" charset="0"/>
            </a:endParaRPr>
          </a:p>
        </p:txBody>
      </p:sp>
      <p:sp>
        <p:nvSpPr>
          <p:cNvPr id="14"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12</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2879354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321" y="1000569"/>
            <a:ext cx="5268685" cy="45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FOND DE COULEUR</a:t>
            </a:r>
            <a:endParaRPr lang="fr-FR" sz="1800" b="1" dirty="0">
              <a:solidFill>
                <a:schemeClr val="tx1"/>
              </a:solidFill>
              <a:latin typeface="Arial" panose="020B0604020202020204" pitchFamily="34" charset="0"/>
              <a:cs typeface="Arial" panose="020B0604020202020204" pitchFamily="34" charset="0"/>
            </a:endParaRPr>
          </a:p>
        </p:txBody>
      </p:sp>
      <p:sp>
        <p:nvSpPr>
          <p:cNvPr id="8" name="Freeform 10"/>
          <p:cNvSpPr>
            <a:spLocks noChangeAspect="1"/>
          </p:cNvSpPr>
          <p:nvPr/>
        </p:nvSpPr>
        <p:spPr bwMode="gray">
          <a:xfrm>
            <a:off x="447344" y="1454875"/>
            <a:ext cx="2461646" cy="207461"/>
          </a:xfrm>
          <a:custGeom>
            <a:avLst/>
            <a:gdLst>
              <a:gd name="T0" fmla="*/ 35 w 1743"/>
              <a:gd name="T1" fmla="*/ 163 h 168"/>
              <a:gd name="T2" fmla="*/ 35 w 1743"/>
              <a:gd name="T3" fmla="*/ 163 h 168"/>
              <a:gd name="T4" fmla="*/ 1718 w 1743"/>
              <a:gd name="T5" fmla="*/ 90 h 168"/>
              <a:gd name="T6" fmla="*/ 1718 w 1743"/>
              <a:gd name="T7" fmla="*/ 59 h 168"/>
              <a:gd name="T8" fmla="*/ 25 w 1743"/>
              <a:gd name="T9" fmla="*/ 133 h 168"/>
              <a:gd name="T10" fmla="*/ 35 w 1743"/>
              <a:gd name="T11" fmla="*/ 163 h 168"/>
            </a:gdLst>
            <a:ahLst/>
            <a:cxnLst>
              <a:cxn ang="0">
                <a:pos x="T0" y="T1"/>
              </a:cxn>
              <a:cxn ang="0">
                <a:pos x="T2" y="T3"/>
              </a:cxn>
              <a:cxn ang="0">
                <a:pos x="T4" y="T5"/>
              </a:cxn>
              <a:cxn ang="0">
                <a:pos x="T6" y="T7"/>
              </a:cxn>
              <a:cxn ang="0">
                <a:pos x="T8" y="T9"/>
              </a:cxn>
              <a:cxn ang="0">
                <a:pos x="T10" y="T11"/>
              </a:cxn>
            </a:cxnLst>
            <a:rect l="0" t="0" r="r" b="b"/>
            <a:pathLst>
              <a:path w="1743" h="168">
                <a:moveTo>
                  <a:pt x="35" y="163"/>
                </a:moveTo>
                <a:lnTo>
                  <a:pt x="35" y="163"/>
                </a:lnTo>
                <a:cubicBezTo>
                  <a:pt x="584" y="55"/>
                  <a:pt x="1157" y="31"/>
                  <a:pt x="1718" y="90"/>
                </a:cubicBezTo>
                <a:cubicBezTo>
                  <a:pt x="1743" y="93"/>
                  <a:pt x="1742" y="62"/>
                  <a:pt x="1718" y="59"/>
                </a:cubicBezTo>
                <a:cubicBezTo>
                  <a:pt x="1153" y="0"/>
                  <a:pt x="577" y="25"/>
                  <a:pt x="25" y="133"/>
                </a:cubicBezTo>
                <a:cubicBezTo>
                  <a:pt x="0" y="138"/>
                  <a:pt x="11" y="168"/>
                  <a:pt x="35" y="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Rectangle 16"/>
          <p:cNvSpPr/>
          <p:nvPr/>
        </p:nvSpPr>
        <p:spPr>
          <a:xfrm>
            <a:off x="377110" y="2048583"/>
            <a:ext cx="5358528" cy="1991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0" marR="59055" algn="just">
              <a:lnSpc>
                <a:spcPct val="100000"/>
              </a:lnSpc>
              <a:spcBef>
                <a:spcPts val="525"/>
              </a:spcBef>
            </a:pPr>
            <a:r>
              <a:rPr lang="fr-FR" sz="1500" b="1" spc="-15" dirty="0">
                <a:solidFill>
                  <a:schemeClr val="tx1"/>
                </a:solidFill>
                <a:latin typeface="Arial"/>
                <a:cs typeface="Arial"/>
              </a:rPr>
              <a:t>L’utilisation </a:t>
            </a:r>
            <a:r>
              <a:rPr lang="fr-FR" sz="1500" b="1" spc="-5" dirty="0">
                <a:solidFill>
                  <a:schemeClr val="tx1"/>
                </a:solidFill>
                <a:latin typeface="Arial"/>
                <a:cs typeface="Arial"/>
              </a:rPr>
              <a:t>du </a:t>
            </a:r>
            <a:r>
              <a:rPr lang="fr-FR" sz="1500" b="1" dirty="0">
                <a:solidFill>
                  <a:schemeClr val="tx1"/>
                </a:solidFill>
                <a:latin typeface="Arial"/>
                <a:cs typeface="Arial"/>
              </a:rPr>
              <a:t>logotype </a:t>
            </a:r>
            <a:r>
              <a:rPr lang="fr-FR" sz="1500" b="1" spc="-5" dirty="0">
                <a:solidFill>
                  <a:schemeClr val="tx1"/>
                </a:solidFill>
                <a:latin typeface="Arial"/>
                <a:cs typeface="Arial"/>
              </a:rPr>
              <a:t>doit être </a:t>
            </a:r>
            <a:r>
              <a:rPr lang="fr-FR" sz="1500" b="1" dirty="0" smtClean="0">
                <a:solidFill>
                  <a:schemeClr val="tx1"/>
                </a:solidFill>
                <a:latin typeface="Arial"/>
                <a:cs typeface="Arial"/>
              </a:rPr>
              <a:t>privilégiée </a:t>
            </a:r>
            <a:r>
              <a:rPr lang="fr-FR" sz="1500" b="1" dirty="0">
                <a:solidFill>
                  <a:schemeClr val="tx1"/>
                </a:solidFill>
                <a:latin typeface="Arial"/>
                <a:cs typeface="Arial"/>
              </a:rPr>
              <a:t>sur </a:t>
            </a:r>
            <a:r>
              <a:rPr lang="fr-FR" sz="1500" b="1" spc="-5" dirty="0">
                <a:solidFill>
                  <a:schemeClr val="tx1"/>
                </a:solidFill>
                <a:latin typeface="Arial"/>
                <a:cs typeface="Arial"/>
              </a:rPr>
              <a:t>un </a:t>
            </a:r>
            <a:r>
              <a:rPr lang="fr-FR" sz="1500" b="1" spc="-10" dirty="0">
                <a:solidFill>
                  <a:schemeClr val="tx1"/>
                </a:solidFill>
                <a:latin typeface="Arial"/>
                <a:cs typeface="Arial"/>
              </a:rPr>
              <a:t>fond </a:t>
            </a:r>
            <a:r>
              <a:rPr lang="fr-FR" sz="1500" b="1" spc="-5" dirty="0">
                <a:solidFill>
                  <a:schemeClr val="tx1"/>
                </a:solidFill>
                <a:latin typeface="Arial"/>
                <a:cs typeface="Arial"/>
              </a:rPr>
              <a:t>blanc </a:t>
            </a:r>
            <a:r>
              <a:rPr lang="fr-FR" sz="1500" spc="-5" dirty="0">
                <a:solidFill>
                  <a:schemeClr val="tx1"/>
                </a:solidFill>
                <a:latin typeface="Arial"/>
                <a:cs typeface="Arial"/>
              </a:rPr>
              <a:t>ou </a:t>
            </a:r>
            <a:r>
              <a:rPr lang="fr-FR" sz="1500" spc="-5" dirty="0" smtClean="0">
                <a:solidFill>
                  <a:schemeClr val="tx1"/>
                </a:solidFill>
                <a:latin typeface="Arial"/>
                <a:cs typeface="Arial"/>
              </a:rPr>
              <a:t>très clair </a:t>
            </a:r>
            <a:r>
              <a:rPr lang="fr-FR" sz="1500" spc="-5" dirty="0">
                <a:solidFill>
                  <a:schemeClr val="tx1"/>
                </a:solidFill>
                <a:latin typeface="Arial"/>
                <a:cs typeface="Arial"/>
              </a:rPr>
              <a:t>à condition de préserver la </a:t>
            </a:r>
            <a:r>
              <a:rPr lang="fr-FR" sz="1500" spc="-10" dirty="0" smtClean="0">
                <a:solidFill>
                  <a:schemeClr val="tx1"/>
                </a:solidFill>
                <a:latin typeface="Arial"/>
                <a:cs typeface="Arial"/>
              </a:rPr>
              <a:t>parfaite </a:t>
            </a:r>
            <a:r>
              <a:rPr lang="fr-FR" sz="1500" spc="-5" dirty="0">
                <a:solidFill>
                  <a:schemeClr val="tx1"/>
                </a:solidFill>
                <a:latin typeface="Arial"/>
                <a:cs typeface="Arial"/>
              </a:rPr>
              <a:t>lisibilité du</a:t>
            </a:r>
            <a:r>
              <a:rPr lang="fr-FR" sz="1500" spc="-30" dirty="0">
                <a:solidFill>
                  <a:schemeClr val="tx1"/>
                </a:solidFill>
                <a:latin typeface="Arial"/>
                <a:cs typeface="Arial"/>
              </a:rPr>
              <a:t> </a:t>
            </a:r>
            <a:r>
              <a:rPr lang="fr-FR" sz="1500" spc="-5" dirty="0">
                <a:solidFill>
                  <a:schemeClr val="tx1"/>
                </a:solidFill>
                <a:latin typeface="Arial"/>
                <a:cs typeface="Arial"/>
              </a:rPr>
              <a:t>logotype.</a:t>
            </a:r>
            <a:endParaRPr lang="fr-FR" sz="1500" dirty="0">
              <a:solidFill>
                <a:schemeClr val="tx1"/>
              </a:solidFill>
              <a:latin typeface="Arial"/>
              <a:cs typeface="Arial"/>
            </a:endParaRPr>
          </a:p>
          <a:p>
            <a:pPr marL="12700" marR="13335" algn="just">
              <a:lnSpc>
                <a:spcPct val="100000"/>
              </a:lnSpc>
              <a:spcBef>
                <a:spcPts val="570"/>
              </a:spcBef>
            </a:pPr>
            <a:endParaRPr lang="fr-FR" sz="1500" spc="-15" dirty="0" smtClean="0">
              <a:solidFill>
                <a:schemeClr val="tx1"/>
              </a:solidFill>
              <a:latin typeface="Arial"/>
              <a:cs typeface="Arial"/>
            </a:endParaRPr>
          </a:p>
          <a:p>
            <a:pPr marL="12700" marR="13335" algn="just">
              <a:lnSpc>
                <a:spcPct val="100000"/>
              </a:lnSpc>
              <a:spcBef>
                <a:spcPts val="570"/>
              </a:spcBef>
            </a:pPr>
            <a:r>
              <a:rPr lang="fr-FR" sz="1500" spc="-15" dirty="0" smtClean="0">
                <a:solidFill>
                  <a:schemeClr val="tx1"/>
                </a:solidFill>
                <a:latin typeface="Arial"/>
                <a:cs typeface="Arial"/>
              </a:rPr>
              <a:t>L’utilisation </a:t>
            </a:r>
            <a:r>
              <a:rPr lang="fr-FR" sz="1500" dirty="0">
                <a:solidFill>
                  <a:schemeClr val="tx1"/>
                </a:solidFill>
                <a:latin typeface="Arial"/>
                <a:cs typeface="Arial"/>
              </a:rPr>
              <a:t>sur </a:t>
            </a:r>
            <a:r>
              <a:rPr lang="fr-FR" sz="1500" spc="-5" dirty="0">
                <a:solidFill>
                  <a:schemeClr val="tx1"/>
                </a:solidFill>
                <a:latin typeface="Arial"/>
                <a:cs typeface="Arial"/>
              </a:rPr>
              <a:t>un </a:t>
            </a:r>
            <a:r>
              <a:rPr lang="fr-FR" sz="1500" spc="-10" dirty="0">
                <a:solidFill>
                  <a:schemeClr val="tx1"/>
                </a:solidFill>
                <a:latin typeface="Arial"/>
                <a:cs typeface="Arial"/>
              </a:rPr>
              <a:t>fond </a:t>
            </a:r>
            <a:r>
              <a:rPr lang="fr-FR" sz="1500" spc="-5" dirty="0">
                <a:solidFill>
                  <a:schemeClr val="tx1"/>
                </a:solidFill>
                <a:latin typeface="Arial"/>
                <a:cs typeface="Arial"/>
              </a:rPr>
              <a:t>“visuel” ou </a:t>
            </a:r>
            <a:r>
              <a:rPr lang="fr-FR" sz="1500" dirty="0">
                <a:solidFill>
                  <a:schemeClr val="tx1"/>
                </a:solidFill>
                <a:latin typeface="Arial"/>
                <a:cs typeface="Arial"/>
              </a:rPr>
              <a:t>sur</a:t>
            </a:r>
            <a:r>
              <a:rPr lang="fr-FR" sz="1500" spc="-70" dirty="0">
                <a:solidFill>
                  <a:schemeClr val="tx1"/>
                </a:solidFill>
                <a:latin typeface="Arial"/>
                <a:cs typeface="Arial"/>
              </a:rPr>
              <a:t> </a:t>
            </a:r>
            <a:r>
              <a:rPr lang="fr-FR" sz="1500" spc="-5" dirty="0" smtClean="0">
                <a:solidFill>
                  <a:schemeClr val="tx1"/>
                </a:solidFill>
                <a:latin typeface="Arial"/>
                <a:cs typeface="Arial"/>
              </a:rPr>
              <a:t>un aplat </a:t>
            </a:r>
            <a:r>
              <a:rPr lang="fr-FR" sz="1500" spc="-5" dirty="0">
                <a:solidFill>
                  <a:schemeClr val="tx1"/>
                </a:solidFill>
                <a:latin typeface="Arial"/>
                <a:cs typeface="Arial"/>
              </a:rPr>
              <a:t>de couleur foncé </a:t>
            </a:r>
            <a:r>
              <a:rPr lang="fr-FR" sz="1500" dirty="0">
                <a:solidFill>
                  <a:schemeClr val="tx1"/>
                </a:solidFill>
                <a:latin typeface="Arial"/>
                <a:cs typeface="Arial"/>
              </a:rPr>
              <a:t>est </a:t>
            </a:r>
            <a:r>
              <a:rPr lang="fr-FR" sz="1500" spc="-5" dirty="0">
                <a:solidFill>
                  <a:schemeClr val="tx1"/>
                </a:solidFill>
                <a:latin typeface="Arial"/>
                <a:cs typeface="Arial"/>
              </a:rPr>
              <a:t>à</a:t>
            </a:r>
            <a:r>
              <a:rPr lang="fr-FR" sz="1500" spc="-85" dirty="0">
                <a:solidFill>
                  <a:schemeClr val="tx1"/>
                </a:solidFill>
                <a:latin typeface="Arial"/>
                <a:cs typeface="Arial"/>
              </a:rPr>
              <a:t> </a:t>
            </a:r>
            <a:r>
              <a:rPr lang="fr-FR" sz="1500" spc="-5" dirty="0" smtClean="0">
                <a:solidFill>
                  <a:schemeClr val="tx1"/>
                </a:solidFill>
                <a:latin typeface="Arial"/>
                <a:cs typeface="Arial"/>
              </a:rPr>
              <a:t>proscrire. </a:t>
            </a:r>
            <a:r>
              <a:rPr lang="fr-FR" sz="1500" spc="-10" dirty="0" smtClean="0">
                <a:solidFill>
                  <a:schemeClr val="tx1"/>
                </a:solidFill>
                <a:latin typeface="Arial"/>
                <a:cs typeface="Arial"/>
              </a:rPr>
              <a:t>Dans </a:t>
            </a:r>
            <a:r>
              <a:rPr lang="fr-FR" sz="1500" spc="-5" dirty="0">
                <a:solidFill>
                  <a:schemeClr val="tx1"/>
                </a:solidFill>
                <a:latin typeface="Arial"/>
                <a:cs typeface="Arial"/>
              </a:rPr>
              <a:t>ce cas, il </a:t>
            </a:r>
            <a:r>
              <a:rPr lang="fr-FR" sz="1500" spc="-10" dirty="0">
                <a:solidFill>
                  <a:schemeClr val="tx1"/>
                </a:solidFill>
                <a:latin typeface="Arial"/>
                <a:cs typeface="Arial"/>
              </a:rPr>
              <a:t>faudra </a:t>
            </a:r>
            <a:r>
              <a:rPr lang="fr-FR" sz="1500" b="1" spc="-5" dirty="0" smtClean="0">
                <a:solidFill>
                  <a:schemeClr val="tx1"/>
                </a:solidFill>
                <a:latin typeface="Arial"/>
                <a:cs typeface="Arial"/>
              </a:rPr>
              <a:t>utiliser le </a:t>
            </a:r>
            <a:r>
              <a:rPr lang="fr-FR" sz="1500" b="1" dirty="0" smtClean="0">
                <a:solidFill>
                  <a:schemeClr val="tx1"/>
                </a:solidFill>
                <a:latin typeface="Arial"/>
                <a:cs typeface="Arial"/>
              </a:rPr>
              <a:t>logotype </a:t>
            </a:r>
            <a:r>
              <a:rPr lang="fr-FR" sz="1500" b="1" spc="-5" dirty="0" smtClean="0">
                <a:solidFill>
                  <a:schemeClr val="tx1"/>
                </a:solidFill>
                <a:latin typeface="Arial"/>
                <a:cs typeface="Arial"/>
              </a:rPr>
              <a:t>dans un </a:t>
            </a:r>
            <a:r>
              <a:rPr lang="fr-FR" sz="1500" b="1" dirty="0" smtClean="0">
                <a:solidFill>
                  <a:schemeClr val="tx1"/>
                </a:solidFill>
                <a:latin typeface="Arial"/>
                <a:cs typeface="Arial"/>
              </a:rPr>
              <a:t>cartouche </a:t>
            </a:r>
            <a:r>
              <a:rPr lang="fr-FR" sz="1500" b="1" spc="-5" dirty="0" smtClean="0">
                <a:solidFill>
                  <a:schemeClr val="tx1"/>
                </a:solidFill>
                <a:latin typeface="Arial"/>
                <a:cs typeface="Arial"/>
              </a:rPr>
              <a:t>blanc</a:t>
            </a:r>
            <a:r>
              <a:rPr lang="fr-FR" sz="1500" spc="-5" dirty="0" smtClean="0">
                <a:solidFill>
                  <a:schemeClr val="tx1"/>
                </a:solidFill>
                <a:latin typeface="Arial"/>
                <a:cs typeface="Arial"/>
              </a:rPr>
              <a:t> (</a:t>
            </a:r>
            <a:r>
              <a:rPr lang="fr-FR" sz="1500" spc="-5" dirty="0">
                <a:solidFill>
                  <a:schemeClr val="tx1"/>
                </a:solidFill>
                <a:latin typeface="Arial"/>
                <a:cs typeface="Arial"/>
              </a:rPr>
              <a:t>la dimension  de ce </a:t>
            </a:r>
            <a:r>
              <a:rPr lang="fr-FR" sz="1500" dirty="0">
                <a:solidFill>
                  <a:schemeClr val="tx1"/>
                </a:solidFill>
                <a:latin typeface="Arial"/>
                <a:cs typeface="Arial"/>
              </a:rPr>
              <a:t>cartouche </a:t>
            </a:r>
            <a:r>
              <a:rPr lang="fr-FR" sz="1500" spc="-5" dirty="0">
                <a:solidFill>
                  <a:schemeClr val="tx1"/>
                </a:solidFill>
                <a:latin typeface="Arial"/>
                <a:cs typeface="Arial"/>
              </a:rPr>
              <a:t>blanc doit être au</a:t>
            </a:r>
            <a:r>
              <a:rPr lang="fr-FR" sz="1500" spc="-95" dirty="0">
                <a:solidFill>
                  <a:schemeClr val="tx1"/>
                </a:solidFill>
                <a:latin typeface="Arial"/>
                <a:cs typeface="Arial"/>
              </a:rPr>
              <a:t> </a:t>
            </a:r>
            <a:r>
              <a:rPr lang="fr-FR" sz="1500" spc="-5" dirty="0">
                <a:solidFill>
                  <a:schemeClr val="tx1"/>
                </a:solidFill>
                <a:latin typeface="Arial"/>
                <a:cs typeface="Arial"/>
              </a:rPr>
              <a:t>moins </a:t>
            </a:r>
            <a:r>
              <a:rPr lang="fr-FR" sz="1500" spc="-5" dirty="0" smtClean="0">
                <a:solidFill>
                  <a:schemeClr val="tx1"/>
                </a:solidFill>
                <a:latin typeface="Arial"/>
                <a:cs typeface="Arial"/>
              </a:rPr>
              <a:t>égale </a:t>
            </a:r>
            <a:r>
              <a:rPr lang="fr-FR" sz="1500" spc="-5" dirty="0">
                <a:solidFill>
                  <a:schemeClr val="tx1"/>
                </a:solidFill>
                <a:latin typeface="Arial"/>
                <a:cs typeface="Arial"/>
              </a:rPr>
              <a:t>à la zone de</a:t>
            </a:r>
            <a:r>
              <a:rPr lang="fr-FR" sz="1500" spc="-70" dirty="0">
                <a:solidFill>
                  <a:schemeClr val="tx1"/>
                </a:solidFill>
                <a:latin typeface="Arial"/>
                <a:cs typeface="Arial"/>
              </a:rPr>
              <a:t> </a:t>
            </a:r>
            <a:r>
              <a:rPr lang="fr-FR" sz="1500" spc="-5" dirty="0">
                <a:solidFill>
                  <a:schemeClr val="tx1"/>
                </a:solidFill>
                <a:latin typeface="Arial"/>
                <a:cs typeface="Arial"/>
              </a:rPr>
              <a:t>protection).</a:t>
            </a:r>
            <a:endParaRPr lang="fr-FR" sz="1500" dirty="0">
              <a:solidFill>
                <a:schemeClr val="tx1"/>
              </a:solidFill>
              <a:latin typeface="Arial"/>
              <a:cs typeface="Arial"/>
            </a:endParaRPr>
          </a:p>
        </p:txBody>
      </p:sp>
      <p:pic>
        <p:nvPicPr>
          <p:cNvPr id="4" name="Image 3"/>
          <p:cNvPicPr>
            <a:picLocks noChangeAspect="1"/>
          </p:cNvPicPr>
          <p:nvPr/>
        </p:nvPicPr>
        <p:blipFill>
          <a:blip r:embed="rId2"/>
          <a:stretch>
            <a:fillRect/>
          </a:stretch>
        </p:blipFill>
        <p:spPr>
          <a:xfrm>
            <a:off x="6390952" y="1392381"/>
            <a:ext cx="5263849" cy="4768624"/>
          </a:xfrm>
          <a:prstGeom prst="rect">
            <a:avLst/>
          </a:prstGeom>
        </p:spPr>
      </p:pic>
      <p:sp>
        <p:nvSpPr>
          <p:cNvPr id="15" name="Rectangle 14"/>
          <p:cNvSpPr/>
          <p:nvPr/>
        </p:nvSpPr>
        <p:spPr>
          <a:xfrm>
            <a:off x="1638694" y="259248"/>
            <a:ext cx="83058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smtClean="0">
                <a:solidFill>
                  <a:schemeClr val="tx1"/>
                </a:solidFill>
                <a:latin typeface="Arial" panose="020B0604020202020204" pitchFamily="34" charset="0"/>
                <a:cs typeface="Arial" panose="020B0604020202020204" pitchFamily="34" charset="0"/>
              </a:rPr>
              <a:t>Quelle est la charte graphique à respecter ? (3/5)</a:t>
            </a:r>
            <a:endParaRPr lang="fr-FR" sz="2000" b="1" dirty="0">
              <a:solidFill>
                <a:schemeClr val="tx1"/>
              </a:solidFill>
              <a:latin typeface="Arial" panose="020B0604020202020204" pitchFamily="34" charset="0"/>
              <a:cs typeface="Arial" panose="020B0604020202020204" pitchFamily="34" charset="0"/>
            </a:endParaRPr>
          </a:p>
        </p:txBody>
      </p:sp>
      <p:sp>
        <p:nvSpPr>
          <p:cNvPr id="9"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13</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737052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0395" y="990875"/>
            <a:ext cx="5268685" cy="45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SUPPORTS</a:t>
            </a:r>
            <a:endParaRPr lang="fr-FR" sz="1800" b="1" dirty="0">
              <a:solidFill>
                <a:schemeClr val="tx1"/>
              </a:solidFill>
              <a:latin typeface="Arial" panose="020B0604020202020204" pitchFamily="34" charset="0"/>
              <a:cs typeface="Arial" panose="020B0604020202020204" pitchFamily="34" charset="0"/>
            </a:endParaRPr>
          </a:p>
        </p:txBody>
      </p:sp>
      <p:sp>
        <p:nvSpPr>
          <p:cNvPr id="8" name="Freeform 10"/>
          <p:cNvSpPr>
            <a:spLocks noChangeAspect="1"/>
          </p:cNvSpPr>
          <p:nvPr/>
        </p:nvSpPr>
        <p:spPr bwMode="gray">
          <a:xfrm>
            <a:off x="6179418" y="1400289"/>
            <a:ext cx="1886857" cy="159019"/>
          </a:xfrm>
          <a:custGeom>
            <a:avLst/>
            <a:gdLst>
              <a:gd name="T0" fmla="*/ 35 w 1743"/>
              <a:gd name="T1" fmla="*/ 163 h 168"/>
              <a:gd name="T2" fmla="*/ 35 w 1743"/>
              <a:gd name="T3" fmla="*/ 163 h 168"/>
              <a:gd name="T4" fmla="*/ 1718 w 1743"/>
              <a:gd name="T5" fmla="*/ 90 h 168"/>
              <a:gd name="T6" fmla="*/ 1718 w 1743"/>
              <a:gd name="T7" fmla="*/ 59 h 168"/>
              <a:gd name="T8" fmla="*/ 25 w 1743"/>
              <a:gd name="T9" fmla="*/ 133 h 168"/>
              <a:gd name="T10" fmla="*/ 35 w 1743"/>
              <a:gd name="T11" fmla="*/ 163 h 168"/>
            </a:gdLst>
            <a:ahLst/>
            <a:cxnLst>
              <a:cxn ang="0">
                <a:pos x="T0" y="T1"/>
              </a:cxn>
              <a:cxn ang="0">
                <a:pos x="T2" y="T3"/>
              </a:cxn>
              <a:cxn ang="0">
                <a:pos x="T4" y="T5"/>
              </a:cxn>
              <a:cxn ang="0">
                <a:pos x="T6" y="T7"/>
              </a:cxn>
              <a:cxn ang="0">
                <a:pos x="T8" y="T9"/>
              </a:cxn>
              <a:cxn ang="0">
                <a:pos x="T10" y="T11"/>
              </a:cxn>
            </a:cxnLst>
            <a:rect l="0" t="0" r="r" b="b"/>
            <a:pathLst>
              <a:path w="1743" h="168">
                <a:moveTo>
                  <a:pt x="35" y="163"/>
                </a:moveTo>
                <a:lnTo>
                  <a:pt x="35" y="163"/>
                </a:lnTo>
                <a:cubicBezTo>
                  <a:pt x="584" y="55"/>
                  <a:pt x="1157" y="31"/>
                  <a:pt x="1718" y="90"/>
                </a:cubicBezTo>
                <a:cubicBezTo>
                  <a:pt x="1743" y="93"/>
                  <a:pt x="1742" y="62"/>
                  <a:pt x="1718" y="59"/>
                </a:cubicBezTo>
                <a:cubicBezTo>
                  <a:pt x="1153" y="0"/>
                  <a:pt x="577" y="25"/>
                  <a:pt x="25" y="133"/>
                </a:cubicBezTo>
                <a:cubicBezTo>
                  <a:pt x="0" y="138"/>
                  <a:pt x="11" y="168"/>
                  <a:pt x="35" y="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383536" y="1004523"/>
            <a:ext cx="5268685" cy="45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VARIANTES</a:t>
            </a:r>
            <a:endParaRPr lang="fr-FR" sz="1800" b="1" dirty="0">
              <a:solidFill>
                <a:schemeClr val="tx1"/>
              </a:solidFill>
              <a:latin typeface="Arial" panose="020B0604020202020204" pitchFamily="34" charset="0"/>
              <a:cs typeface="Arial" panose="020B0604020202020204" pitchFamily="34" charset="0"/>
            </a:endParaRPr>
          </a:p>
        </p:txBody>
      </p:sp>
      <p:sp>
        <p:nvSpPr>
          <p:cNvPr id="12" name="Freeform 9"/>
          <p:cNvSpPr>
            <a:spLocks noChangeAspect="1"/>
          </p:cNvSpPr>
          <p:nvPr/>
        </p:nvSpPr>
        <p:spPr bwMode="gray">
          <a:xfrm>
            <a:off x="477200" y="1397837"/>
            <a:ext cx="1413514" cy="121984"/>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bwMode="auto">
          <a:xfrm>
            <a:off x="6116477" y="4146141"/>
            <a:ext cx="1620000" cy="1620000"/>
          </a:xfrm>
          <a:prstGeom prst="rect">
            <a:avLst/>
          </a:prstGeom>
          <a:solidFill>
            <a:srgbClr val="C00000"/>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r>
              <a:rPr lang="fr-FR" sz="1400" b="1" dirty="0" smtClean="0">
                <a:solidFill>
                  <a:schemeClr val="bg1"/>
                </a:solidFill>
                <a:latin typeface="Arial" panose="020B0604020202020204" pitchFamily="34" charset="0"/>
                <a:cs typeface="Arial" panose="020B0604020202020204" pitchFamily="34" charset="0"/>
              </a:rPr>
              <a:t>Tout support écrit </a:t>
            </a:r>
          </a:p>
          <a:p>
            <a:pPr algn="ctr"/>
            <a:endParaRPr lang="fr-FR" sz="1400" b="1" dirty="0" smtClean="0">
              <a:solidFill>
                <a:schemeClr val="bg1"/>
              </a:solidFill>
              <a:latin typeface="Arial" panose="020B0604020202020204" pitchFamily="34" charset="0"/>
              <a:cs typeface="Arial" panose="020B0604020202020204" pitchFamily="34" charset="0"/>
            </a:endParaRPr>
          </a:p>
          <a:p>
            <a:pPr algn="ctr"/>
            <a:r>
              <a:rPr lang="fr-FR" sz="1200" b="1" dirty="0" smtClean="0">
                <a:solidFill>
                  <a:schemeClr val="bg1"/>
                </a:solidFill>
                <a:latin typeface="Arial" panose="020B0604020202020204" pitchFamily="34" charset="0"/>
                <a:cs typeface="Arial" panose="020B0604020202020204" pitchFamily="34" charset="0"/>
              </a:rPr>
              <a:t>(courrier, flyer, etc.)</a:t>
            </a:r>
            <a:endParaRPr lang="fr-FR" sz="12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bwMode="auto">
          <a:xfrm>
            <a:off x="9932983" y="4146141"/>
            <a:ext cx="1620000" cy="1620000"/>
          </a:xfrm>
          <a:prstGeom prst="rect">
            <a:avLst/>
          </a:prstGeom>
          <a:solidFill>
            <a:srgbClr val="1F497D"/>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r>
              <a:rPr lang="fr-FR" sz="1400" b="1" dirty="0" smtClean="0">
                <a:solidFill>
                  <a:schemeClr val="bg1"/>
                </a:solidFill>
                <a:latin typeface="Arial" panose="020B0604020202020204" pitchFamily="34" charset="0"/>
                <a:cs typeface="Arial" panose="020B0604020202020204" pitchFamily="34" charset="0"/>
              </a:rPr>
              <a:t>Tout support numérique </a:t>
            </a:r>
          </a:p>
          <a:p>
            <a:pPr algn="ctr"/>
            <a:endParaRPr lang="fr-FR" sz="1400" b="1" dirty="0">
              <a:solidFill>
                <a:schemeClr val="bg1"/>
              </a:solidFill>
              <a:latin typeface="Arial" panose="020B0604020202020204" pitchFamily="34" charset="0"/>
              <a:cs typeface="Arial" panose="020B0604020202020204" pitchFamily="34" charset="0"/>
            </a:endParaRPr>
          </a:p>
          <a:p>
            <a:pPr algn="ctr"/>
            <a:r>
              <a:rPr lang="fr-FR" sz="1200" b="1" dirty="0" smtClean="0">
                <a:solidFill>
                  <a:schemeClr val="bg1"/>
                </a:solidFill>
                <a:latin typeface="Arial" panose="020B0604020202020204" pitchFamily="34" charset="0"/>
                <a:cs typeface="Arial" panose="020B0604020202020204" pitchFamily="34" charset="0"/>
              </a:rPr>
              <a:t>(site internet, réseaux sociaux, application mobile, etc.</a:t>
            </a:r>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bwMode="auto">
          <a:xfrm>
            <a:off x="8024730" y="4146141"/>
            <a:ext cx="1620000" cy="1620000"/>
          </a:xfrm>
          <a:prstGeom prst="rect">
            <a:avLst/>
          </a:prstGeom>
          <a:solidFill>
            <a:srgbClr val="2E72B0"/>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r>
              <a:rPr lang="fr-FR" sz="1400" b="1" dirty="0" smtClean="0">
                <a:solidFill>
                  <a:schemeClr val="bg1"/>
                </a:solidFill>
                <a:latin typeface="Arial" panose="020B0604020202020204" pitchFamily="34" charset="0"/>
                <a:cs typeface="Arial" panose="020B0604020202020204" pitchFamily="34" charset="0"/>
              </a:rPr>
              <a:t>Autocollant apposé sur le DAE ou à proximité immédiate</a:t>
            </a:r>
            <a:endParaRPr lang="fr-FR" sz="1400" b="1"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6116476" y="1746967"/>
            <a:ext cx="5846923" cy="135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500" b="1" dirty="0" smtClean="0">
                <a:solidFill>
                  <a:schemeClr val="tx1"/>
                </a:solidFill>
                <a:latin typeface="Arial" panose="020B0604020202020204" pitchFamily="34" charset="0"/>
                <a:cs typeface="Arial" panose="020B0604020202020204" pitchFamily="34" charset="0"/>
              </a:rPr>
              <a:t>Le logo </a:t>
            </a:r>
            <a:r>
              <a:rPr lang="fr-FR" sz="1500" dirty="0" smtClean="0">
                <a:solidFill>
                  <a:schemeClr val="tx1"/>
                </a:solidFill>
                <a:latin typeface="Arial" panose="020B0604020202020204" pitchFamily="34" charset="0"/>
                <a:cs typeface="Arial" panose="020B0604020202020204" pitchFamily="34" charset="0"/>
              </a:rPr>
              <a:t>« Géo’DAE - Base Nationale des Défibrillateurs » </a:t>
            </a:r>
            <a:r>
              <a:rPr lang="fr-FR" sz="1500" b="1" dirty="0" smtClean="0">
                <a:solidFill>
                  <a:schemeClr val="tx1"/>
                </a:solidFill>
                <a:latin typeface="Arial" panose="020B0604020202020204" pitchFamily="34" charset="0"/>
                <a:cs typeface="Arial" panose="020B0604020202020204" pitchFamily="34" charset="0"/>
              </a:rPr>
              <a:t>peut être utilisé sur tous types de supports</a:t>
            </a:r>
            <a:r>
              <a:rPr lang="fr-FR" sz="1500" dirty="0" smtClean="0">
                <a:solidFill>
                  <a:schemeClr val="tx1"/>
                </a:solidFill>
                <a:latin typeface="Arial" panose="020B0604020202020204" pitchFamily="34" charset="0"/>
                <a:cs typeface="Arial" panose="020B0604020202020204" pitchFamily="34" charset="0"/>
              </a:rPr>
              <a:t> dans le respect des principes énoncés dans cette présente charte. Ci-dessous sont listés quelques exemples de supports. En cas de doute sur l’utilisation du logo, nous vous invitons à contacter le ministère des solidarités et de la santé </a:t>
            </a:r>
            <a:r>
              <a:rPr lang="fr-FR" sz="1500" dirty="0">
                <a:solidFill>
                  <a:srgbClr val="000000"/>
                </a:solidFill>
                <a:latin typeface="Arial" panose="020B0604020202020204" pitchFamily="34" charset="0"/>
                <a:cs typeface="Arial" panose="020B0604020202020204" pitchFamily="34" charset="0"/>
              </a:rPr>
              <a:t>(</a:t>
            </a:r>
            <a:r>
              <a:rPr lang="fr-FR" sz="1500" dirty="0">
                <a:solidFill>
                  <a:srgbClr val="000000"/>
                </a:solidFill>
                <a:latin typeface="Arial" panose="020B0604020202020204" pitchFamily="34" charset="0"/>
                <a:cs typeface="Arial" panose="020B0604020202020204" pitchFamily="34" charset="0"/>
                <a:hlinkClick r:id="rId2"/>
              </a:rPr>
              <a:t>contact@geodae.sante.gouv.fr</a:t>
            </a:r>
            <a:r>
              <a:rPr lang="fr-FR" sz="1500" dirty="0" smtClean="0">
                <a:solidFill>
                  <a:srgbClr val="000000"/>
                </a:solidFill>
                <a:latin typeface="Arial" panose="020B0604020202020204" pitchFamily="34" charset="0"/>
                <a:cs typeface="Arial" panose="020B0604020202020204" pitchFamily="34" charset="0"/>
              </a:rPr>
              <a:t>).</a:t>
            </a:r>
            <a:endParaRPr lang="fr-FR" sz="1500" b="1" dirty="0">
              <a:solidFill>
                <a:schemeClr val="tx1"/>
              </a:solidFill>
              <a:latin typeface="Arial" panose="020B0604020202020204" pitchFamily="34" charset="0"/>
              <a:cs typeface="Arial" panose="020B0604020202020204" pitchFamily="34" charset="0"/>
            </a:endParaRPr>
          </a:p>
        </p:txBody>
      </p:sp>
      <p:sp>
        <p:nvSpPr>
          <p:cNvPr id="21" name="Freeform 15"/>
          <p:cNvSpPr>
            <a:spLocks noChangeAspect="1"/>
          </p:cNvSpPr>
          <p:nvPr/>
        </p:nvSpPr>
        <p:spPr bwMode="gray">
          <a:xfrm rot="20940124" flipH="1">
            <a:off x="6235554" y="3514454"/>
            <a:ext cx="244169" cy="258925"/>
          </a:xfrm>
          <a:custGeom>
            <a:avLst/>
            <a:gdLst>
              <a:gd name="T0" fmla="*/ 465 w 475"/>
              <a:gd name="T1" fmla="*/ 6 h 504"/>
              <a:gd name="T2" fmla="*/ 465 w 475"/>
              <a:gd name="T3" fmla="*/ 6 h 504"/>
              <a:gd name="T4" fmla="*/ 370 w 475"/>
              <a:gd name="T5" fmla="*/ 161 h 504"/>
              <a:gd name="T6" fmla="*/ 271 w 475"/>
              <a:gd name="T7" fmla="*/ 278 h 504"/>
              <a:gd name="T8" fmla="*/ 37 w 475"/>
              <a:gd name="T9" fmla="*/ 471 h 504"/>
              <a:gd name="T10" fmla="*/ 77 w 475"/>
              <a:gd name="T11" fmla="*/ 340 h 504"/>
              <a:gd name="T12" fmla="*/ 53 w 475"/>
              <a:gd name="T13" fmla="*/ 333 h 504"/>
              <a:gd name="T14" fmla="*/ 1 w 475"/>
              <a:gd name="T15" fmla="*/ 469 h 504"/>
              <a:gd name="T16" fmla="*/ 6 w 475"/>
              <a:gd name="T17" fmla="*/ 479 h 504"/>
              <a:gd name="T18" fmla="*/ 4 w 475"/>
              <a:gd name="T19" fmla="*/ 482 h 504"/>
              <a:gd name="T20" fmla="*/ 18 w 475"/>
              <a:gd name="T21" fmla="*/ 500 h 504"/>
              <a:gd name="T22" fmla="*/ 252 w 475"/>
              <a:gd name="T23" fmla="*/ 485 h 504"/>
              <a:gd name="T24" fmla="*/ 249 w 475"/>
              <a:gd name="T25" fmla="*/ 465 h 504"/>
              <a:gd name="T26" fmla="*/ 102 w 475"/>
              <a:gd name="T27" fmla="*/ 472 h 504"/>
              <a:gd name="T28" fmla="*/ 161 w 475"/>
              <a:gd name="T29" fmla="*/ 427 h 504"/>
              <a:gd name="T30" fmla="*/ 295 w 475"/>
              <a:gd name="T31" fmla="*/ 291 h 504"/>
              <a:gd name="T32" fmla="*/ 409 w 475"/>
              <a:gd name="T33" fmla="*/ 151 h 504"/>
              <a:gd name="T34" fmla="*/ 475 w 475"/>
              <a:gd name="T35" fmla="*/ 8 h 504"/>
              <a:gd name="T36" fmla="*/ 465 w 475"/>
              <a:gd name="T37" fmla="*/ 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504">
                <a:moveTo>
                  <a:pt x="465" y="6"/>
                </a:moveTo>
                <a:lnTo>
                  <a:pt x="465" y="6"/>
                </a:lnTo>
                <a:cubicBezTo>
                  <a:pt x="452" y="65"/>
                  <a:pt x="406" y="115"/>
                  <a:pt x="370" y="161"/>
                </a:cubicBezTo>
                <a:cubicBezTo>
                  <a:pt x="339" y="202"/>
                  <a:pt x="305" y="241"/>
                  <a:pt x="271" y="278"/>
                </a:cubicBezTo>
                <a:cubicBezTo>
                  <a:pt x="202" y="352"/>
                  <a:pt x="130" y="430"/>
                  <a:pt x="37" y="471"/>
                </a:cubicBezTo>
                <a:cubicBezTo>
                  <a:pt x="50" y="428"/>
                  <a:pt x="64" y="384"/>
                  <a:pt x="77" y="340"/>
                </a:cubicBezTo>
                <a:cubicBezTo>
                  <a:pt x="82" y="324"/>
                  <a:pt x="59" y="319"/>
                  <a:pt x="53" y="333"/>
                </a:cubicBezTo>
                <a:cubicBezTo>
                  <a:pt x="36" y="378"/>
                  <a:pt x="18" y="424"/>
                  <a:pt x="1" y="469"/>
                </a:cubicBezTo>
                <a:cubicBezTo>
                  <a:pt x="0" y="473"/>
                  <a:pt x="2" y="477"/>
                  <a:pt x="6" y="479"/>
                </a:cubicBezTo>
                <a:lnTo>
                  <a:pt x="4" y="482"/>
                </a:lnTo>
                <a:cubicBezTo>
                  <a:pt x="2" y="491"/>
                  <a:pt x="9" y="499"/>
                  <a:pt x="18" y="500"/>
                </a:cubicBezTo>
                <a:cubicBezTo>
                  <a:pt x="96" y="504"/>
                  <a:pt x="175" y="504"/>
                  <a:pt x="252" y="485"/>
                </a:cubicBezTo>
                <a:cubicBezTo>
                  <a:pt x="263" y="482"/>
                  <a:pt x="261" y="464"/>
                  <a:pt x="249" y="465"/>
                </a:cubicBezTo>
                <a:cubicBezTo>
                  <a:pt x="200" y="466"/>
                  <a:pt x="151" y="470"/>
                  <a:pt x="102" y="472"/>
                </a:cubicBezTo>
                <a:cubicBezTo>
                  <a:pt x="124" y="459"/>
                  <a:pt x="143" y="443"/>
                  <a:pt x="161" y="427"/>
                </a:cubicBezTo>
                <a:cubicBezTo>
                  <a:pt x="209" y="385"/>
                  <a:pt x="253" y="339"/>
                  <a:pt x="295" y="291"/>
                </a:cubicBezTo>
                <a:cubicBezTo>
                  <a:pt x="335" y="246"/>
                  <a:pt x="373" y="199"/>
                  <a:pt x="409" y="151"/>
                </a:cubicBezTo>
                <a:cubicBezTo>
                  <a:pt x="441" y="107"/>
                  <a:pt x="474" y="63"/>
                  <a:pt x="475" y="8"/>
                </a:cubicBezTo>
                <a:cubicBezTo>
                  <a:pt x="475" y="2"/>
                  <a:pt x="466" y="0"/>
                  <a:pt x="465" y="6"/>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Arial Narrow" panose="020B0606020202030204" pitchFamily="34" charset="0"/>
            </a:endParaRPr>
          </a:p>
        </p:txBody>
      </p:sp>
      <p:sp>
        <p:nvSpPr>
          <p:cNvPr id="5" name="Rectangle 4"/>
          <p:cNvSpPr/>
          <p:nvPr/>
        </p:nvSpPr>
        <p:spPr>
          <a:xfrm>
            <a:off x="6573903" y="3574707"/>
            <a:ext cx="2496457" cy="35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chemeClr val="tx1"/>
                </a:solidFill>
                <a:latin typeface="Arial" panose="020B0604020202020204" pitchFamily="34" charset="0"/>
                <a:cs typeface="Arial" panose="020B0604020202020204" pitchFamily="34" charset="0"/>
              </a:rPr>
              <a:t>Supports possibles : </a:t>
            </a:r>
            <a:endParaRPr lang="fr-FR" sz="1400" b="1"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377111" y="1746967"/>
            <a:ext cx="5358528" cy="138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fr-FR" sz="1500" dirty="0" smtClean="0">
                <a:solidFill>
                  <a:schemeClr val="tx1"/>
                </a:solidFill>
                <a:latin typeface="Arial" panose="020B0604020202020204" pitchFamily="34" charset="0"/>
                <a:cs typeface="Arial" panose="020B0604020202020204" pitchFamily="34" charset="0"/>
              </a:rPr>
              <a:t>Quand l’utilisation de la version couleur du logotype n’est pas possible pour des raisons techniques, d</a:t>
            </a:r>
            <a:r>
              <a:rPr lang="fr-FR" sz="1500" b="1" dirty="0" smtClean="0">
                <a:solidFill>
                  <a:schemeClr val="tx1"/>
                </a:solidFill>
                <a:latin typeface="Arial" panose="020B0604020202020204" pitchFamily="34" charset="0"/>
                <a:cs typeface="Arial" panose="020B0604020202020204" pitchFamily="34" charset="0"/>
              </a:rPr>
              <a:t>eux versions monochromes </a:t>
            </a:r>
            <a:r>
              <a:rPr lang="fr-FR" sz="1500" dirty="0" smtClean="0">
                <a:solidFill>
                  <a:schemeClr val="tx1"/>
                </a:solidFill>
                <a:latin typeface="Arial" panose="020B0604020202020204" pitchFamily="34" charset="0"/>
                <a:cs typeface="Arial" panose="020B0604020202020204" pitchFamily="34" charset="0"/>
              </a:rPr>
              <a:t>peuvent être utilisées : </a:t>
            </a:r>
            <a:endParaRPr lang="fr-FR" sz="1500" dirty="0">
              <a:solidFill>
                <a:schemeClr val="tx1"/>
              </a:solidFill>
              <a:latin typeface="Arial" panose="020B0604020202020204" pitchFamily="34" charset="0"/>
              <a:cs typeface="Arial" panose="020B0604020202020204" pitchFamily="34" charset="0"/>
            </a:endParaRPr>
          </a:p>
          <a:p>
            <a:pPr marL="355600" indent="-260350" algn="just">
              <a:buFont typeface="Wingdings" panose="05000000000000000000" pitchFamily="2" charset="2"/>
              <a:buChar char="§"/>
            </a:pPr>
            <a:r>
              <a:rPr lang="fr-FR" sz="1500" dirty="0" smtClean="0">
                <a:solidFill>
                  <a:schemeClr val="tx1"/>
                </a:solidFill>
                <a:latin typeface="Arial" panose="020B0604020202020204" pitchFamily="34" charset="0"/>
                <a:cs typeface="Arial" panose="020B0604020202020204" pitchFamily="34" charset="0"/>
              </a:rPr>
              <a:t>La </a:t>
            </a:r>
            <a:r>
              <a:rPr lang="fr-FR" sz="1500" b="1" dirty="0" smtClean="0">
                <a:solidFill>
                  <a:schemeClr val="tx1"/>
                </a:solidFill>
                <a:latin typeface="Arial" panose="020B0604020202020204" pitchFamily="34" charset="0"/>
                <a:cs typeface="Arial" panose="020B0604020202020204" pitchFamily="34" charset="0"/>
              </a:rPr>
              <a:t>version noire et tramée ;</a:t>
            </a:r>
          </a:p>
          <a:p>
            <a:pPr marL="355600" indent="-260350" algn="just">
              <a:buFont typeface="Wingdings" panose="05000000000000000000" pitchFamily="2" charset="2"/>
              <a:buChar char="§"/>
            </a:pPr>
            <a:r>
              <a:rPr lang="fr-FR" sz="1500" dirty="0" smtClean="0">
                <a:solidFill>
                  <a:schemeClr val="tx1"/>
                </a:solidFill>
                <a:latin typeface="Arial" panose="020B0604020202020204" pitchFamily="34" charset="0"/>
                <a:cs typeface="Arial" panose="020B0604020202020204" pitchFamily="34" charset="0"/>
              </a:rPr>
              <a:t>La </a:t>
            </a:r>
            <a:r>
              <a:rPr lang="fr-FR" sz="1500" b="1" dirty="0" smtClean="0">
                <a:solidFill>
                  <a:schemeClr val="tx1"/>
                </a:solidFill>
                <a:latin typeface="Arial" panose="020B0604020202020204" pitchFamily="34" charset="0"/>
                <a:cs typeface="Arial" panose="020B0604020202020204" pitchFamily="34" charset="0"/>
              </a:rPr>
              <a:t>version noire aplat. </a:t>
            </a:r>
          </a:p>
        </p:txBody>
      </p:sp>
      <p:pic>
        <p:nvPicPr>
          <p:cNvPr id="6" name="Image 5"/>
          <p:cNvPicPr>
            <a:picLocks noChangeAspect="1"/>
          </p:cNvPicPr>
          <p:nvPr/>
        </p:nvPicPr>
        <p:blipFill>
          <a:blip r:embed="rId3"/>
          <a:stretch>
            <a:fillRect/>
          </a:stretch>
        </p:blipFill>
        <p:spPr>
          <a:xfrm>
            <a:off x="1403541" y="2956764"/>
            <a:ext cx="3664014" cy="1627773"/>
          </a:xfrm>
          <a:prstGeom prst="rect">
            <a:avLst/>
          </a:prstGeom>
        </p:spPr>
      </p:pic>
      <p:pic>
        <p:nvPicPr>
          <p:cNvPr id="9" name="Image 8"/>
          <p:cNvPicPr>
            <a:picLocks noChangeAspect="1"/>
          </p:cNvPicPr>
          <p:nvPr/>
        </p:nvPicPr>
        <p:blipFill>
          <a:blip r:embed="rId4"/>
          <a:stretch>
            <a:fillRect/>
          </a:stretch>
        </p:blipFill>
        <p:spPr>
          <a:xfrm>
            <a:off x="1403541" y="4687803"/>
            <a:ext cx="3664014" cy="1652159"/>
          </a:xfrm>
          <a:prstGeom prst="rect">
            <a:avLst/>
          </a:prstGeom>
        </p:spPr>
      </p:pic>
      <p:sp>
        <p:nvSpPr>
          <p:cNvPr id="25" name="Rectangle 24"/>
          <p:cNvSpPr/>
          <p:nvPr/>
        </p:nvSpPr>
        <p:spPr>
          <a:xfrm>
            <a:off x="1638695" y="259248"/>
            <a:ext cx="83058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smtClean="0">
                <a:solidFill>
                  <a:schemeClr val="tx1"/>
                </a:solidFill>
                <a:latin typeface="Arial" panose="020B0604020202020204" pitchFamily="34" charset="0"/>
                <a:cs typeface="Arial" panose="020B0604020202020204" pitchFamily="34" charset="0"/>
              </a:rPr>
              <a:t>Quelle est la charte graphique à respecter ? (4/5)</a:t>
            </a:r>
            <a:endParaRPr lang="fr-FR" sz="2000" b="1" dirty="0">
              <a:solidFill>
                <a:schemeClr val="tx1"/>
              </a:solidFill>
              <a:latin typeface="Arial" panose="020B0604020202020204" pitchFamily="34" charset="0"/>
              <a:cs typeface="Arial" panose="020B0604020202020204" pitchFamily="34" charset="0"/>
            </a:endParaRPr>
          </a:p>
        </p:txBody>
      </p:sp>
      <p:sp>
        <p:nvSpPr>
          <p:cNvPr id="18"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14</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77576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H="1">
            <a:off x="5932223" y="2409372"/>
            <a:ext cx="0" cy="2075542"/>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sp>
        <p:nvSpPr>
          <p:cNvPr id="8" name="Triangle isocèle 7"/>
          <p:cNvSpPr/>
          <p:nvPr/>
        </p:nvSpPr>
        <p:spPr>
          <a:xfrm rot="5400000">
            <a:off x="5721970" y="3313227"/>
            <a:ext cx="595086" cy="267833"/>
          </a:xfrm>
          <a:prstGeom prst="triangle">
            <a:avLst/>
          </a:prstGeom>
          <a:solidFill>
            <a:srgbClr val="1F497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458857" y="2409372"/>
            <a:ext cx="5456918" cy="2075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smtClean="0">
                <a:solidFill>
                  <a:schemeClr val="tx1"/>
                </a:solidFill>
                <a:latin typeface="Arial" panose="020B0604020202020204" pitchFamily="34" charset="0"/>
                <a:cs typeface="Arial" panose="020B0604020202020204" pitchFamily="34" charset="0"/>
              </a:rPr>
              <a:t>Notre logo représente la base nationale des défibrillateurs</a:t>
            </a:r>
            <a:r>
              <a:rPr lang="fr-FR" sz="1600" dirty="0" smtClean="0">
                <a:solidFill>
                  <a:schemeClr val="tx1"/>
                </a:solidFill>
                <a:latin typeface="Arial" panose="020B0604020202020204" pitchFamily="34" charset="0"/>
                <a:cs typeface="Arial" panose="020B0604020202020204" pitchFamily="34" charset="0"/>
              </a:rPr>
              <a:t>. Son caractère institutionnel ne peut être déformé. Pour conserver sa lisibilité et sa valeur, nous vous prions de ne pas céder à vos élans créatifs et de respecter l’ensemble des prescriptions énoncées. </a:t>
            </a:r>
          </a:p>
          <a:p>
            <a:pPr algn="just"/>
            <a:endParaRPr lang="fr-FR" sz="1600" dirty="0">
              <a:solidFill>
                <a:schemeClr val="tx1"/>
              </a:solidFill>
              <a:latin typeface="Arial" panose="020B0604020202020204" pitchFamily="34" charset="0"/>
              <a:cs typeface="Arial" panose="020B0604020202020204" pitchFamily="34" charset="0"/>
            </a:endParaRPr>
          </a:p>
          <a:p>
            <a:pPr algn="just"/>
            <a:r>
              <a:rPr lang="fr-FR" sz="1600" b="1" dirty="0" smtClean="0">
                <a:solidFill>
                  <a:schemeClr val="tx1"/>
                </a:solidFill>
                <a:latin typeface="Arial" panose="020B0604020202020204" pitchFamily="34" charset="0"/>
                <a:cs typeface="Arial" panose="020B0604020202020204" pitchFamily="34" charset="0"/>
              </a:rPr>
              <a:t>Les couleurs du logo et la typographie ne peuvent en aucun cas être modifiées</a:t>
            </a:r>
            <a:r>
              <a:rPr lang="fr-FR" sz="1600" dirty="0" smtClean="0">
                <a:solidFill>
                  <a:schemeClr val="tx1"/>
                </a:solidFill>
                <a:latin typeface="Arial" panose="020B0604020202020204" pitchFamily="34" charset="0"/>
                <a:cs typeface="Arial" panose="020B0604020202020204" pitchFamily="34" charset="0"/>
              </a:rPr>
              <a:t>. </a:t>
            </a:r>
            <a:endParaRPr lang="fr-FR" sz="16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885843" y="1137168"/>
            <a:ext cx="4511967" cy="5126586"/>
          </a:xfrm>
          <a:prstGeom prst="rect">
            <a:avLst/>
          </a:prstGeom>
        </p:spPr>
      </p:pic>
      <p:sp>
        <p:nvSpPr>
          <p:cNvPr id="14" name="Rectangle 13"/>
          <p:cNvSpPr/>
          <p:nvPr/>
        </p:nvSpPr>
        <p:spPr>
          <a:xfrm>
            <a:off x="1638694" y="259248"/>
            <a:ext cx="83058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smtClean="0">
                <a:solidFill>
                  <a:schemeClr val="tx1"/>
                </a:solidFill>
                <a:latin typeface="Arial" panose="020B0604020202020204" pitchFamily="34" charset="0"/>
                <a:cs typeface="Arial" panose="020B0604020202020204" pitchFamily="34" charset="0"/>
              </a:rPr>
              <a:t>Quelle est la charte graphique à respecter ? (5/5)</a:t>
            </a:r>
            <a:endParaRPr lang="fr-FR" sz="2000" b="1" dirty="0">
              <a:solidFill>
                <a:schemeClr val="tx1"/>
              </a:solidFill>
              <a:latin typeface="Arial" panose="020B0604020202020204" pitchFamily="34" charset="0"/>
              <a:cs typeface="Arial" panose="020B0604020202020204" pitchFamily="34" charset="0"/>
            </a:endParaRPr>
          </a:p>
        </p:txBody>
      </p:sp>
      <p:sp>
        <p:nvSpPr>
          <p:cNvPr id="9"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15</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1048496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4511" y="269298"/>
            <a:ext cx="894250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chemeClr val="tx1"/>
                </a:solidFill>
                <a:latin typeface="Arial" panose="020B0604020202020204" pitchFamily="34" charset="0"/>
                <a:cs typeface="Arial" panose="020B0604020202020204" pitchFamily="34" charset="0"/>
              </a:rPr>
              <a:t>Quels sont les risques en cas d’utilisation </a:t>
            </a:r>
            <a:r>
              <a:rPr lang="fr-FR" sz="2000" b="1" dirty="0" smtClean="0">
                <a:solidFill>
                  <a:schemeClr val="tx1"/>
                </a:solidFill>
                <a:latin typeface="Arial" panose="020B0604020202020204" pitchFamily="34" charset="0"/>
                <a:cs typeface="Arial" panose="020B0604020202020204" pitchFamily="34" charset="0"/>
              </a:rPr>
              <a:t>non conforme ou détournée </a:t>
            </a:r>
            <a:r>
              <a:rPr lang="fr-FR" sz="2000" b="1" dirty="0">
                <a:solidFill>
                  <a:schemeClr val="tx1"/>
                </a:solidFill>
                <a:latin typeface="Arial" panose="020B0604020202020204" pitchFamily="34" charset="0"/>
                <a:cs typeface="Arial" panose="020B0604020202020204" pitchFamily="34" charset="0"/>
              </a:rPr>
              <a:t>? </a:t>
            </a:r>
          </a:p>
        </p:txBody>
      </p:sp>
      <p:sp>
        <p:nvSpPr>
          <p:cNvPr id="70" name="Rectangle à coins arrondis 69"/>
          <p:cNvSpPr/>
          <p:nvPr/>
        </p:nvSpPr>
        <p:spPr>
          <a:xfrm>
            <a:off x="874712" y="1242592"/>
            <a:ext cx="11088687" cy="12600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algn="just"/>
            <a:r>
              <a:rPr lang="fr-FR" sz="1500" dirty="0">
                <a:solidFill>
                  <a:schemeClr val="tx1"/>
                </a:solidFill>
                <a:latin typeface="Arial" panose="020B0604020202020204" pitchFamily="34" charset="0"/>
                <a:cs typeface="Arial" panose="020B0604020202020204" pitchFamily="34" charset="0"/>
              </a:rPr>
              <a:t>L’utilisation déloyale et trompeuse de la marque ou sa contrefaçon sont interdites au titre des codes de la consommation et de la propriété intellectuelle. </a:t>
            </a:r>
            <a:endParaRPr lang="fr-FR" sz="1500" dirty="0" smtClean="0">
              <a:solidFill>
                <a:schemeClr val="tx1"/>
              </a:solidFill>
              <a:latin typeface="Arial" panose="020B0604020202020204" pitchFamily="34" charset="0"/>
              <a:cs typeface="Arial" panose="020B0604020202020204" pitchFamily="34" charset="0"/>
            </a:endParaRPr>
          </a:p>
          <a:p>
            <a:pPr marL="261938" algn="just"/>
            <a:r>
              <a:rPr lang="fr-FR" sz="1500" b="1" dirty="0" smtClean="0">
                <a:solidFill>
                  <a:schemeClr val="tx1"/>
                </a:solidFill>
                <a:latin typeface="Arial" panose="020B0604020202020204" pitchFamily="34" charset="0"/>
                <a:cs typeface="Arial" panose="020B0604020202020204" pitchFamily="34" charset="0"/>
              </a:rPr>
              <a:t>Toute </a:t>
            </a:r>
            <a:r>
              <a:rPr lang="fr-FR" sz="1500" b="1" dirty="0">
                <a:solidFill>
                  <a:schemeClr val="tx1"/>
                </a:solidFill>
                <a:latin typeface="Arial" panose="020B0604020202020204" pitchFamily="34" charset="0"/>
                <a:cs typeface="Arial" panose="020B0604020202020204" pitchFamily="34" charset="0"/>
              </a:rPr>
              <a:t>personne physique ou morale ne respectant pas les principes définis au titre de la présente charte, tout au long de son utilisation de la marque, s’expose à des poursuites, dont les sanctions peuvent être les suivantes :  </a:t>
            </a:r>
          </a:p>
        </p:txBody>
      </p:sp>
      <p:pic>
        <p:nvPicPr>
          <p:cNvPr id="69" name="Imag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950" y="1054100"/>
            <a:ext cx="720000" cy="720000"/>
          </a:xfrm>
          <a:prstGeom prst="rect">
            <a:avLst/>
          </a:prstGeom>
        </p:spPr>
      </p:pic>
      <p:sp>
        <p:nvSpPr>
          <p:cNvPr id="17"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16</a:t>
            </a:fld>
            <a:endParaRPr lang="fr-FR" sz="1050" dirty="0">
              <a:solidFill>
                <a:srgbClr val="FFFFFF"/>
              </a:solidFill>
              <a:latin typeface="Arial"/>
              <a:ea typeface="+mn-ea"/>
              <a:cs typeface="+mn-cs"/>
            </a:endParaRPr>
          </a:p>
        </p:txBody>
      </p:sp>
      <p:cxnSp>
        <p:nvCxnSpPr>
          <p:cNvPr id="19" name="Straight Connector 52"/>
          <p:cNvCxnSpPr/>
          <p:nvPr/>
        </p:nvCxnSpPr>
        <p:spPr>
          <a:xfrm>
            <a:off x="8374682" y="3571403"/>
            <a:ext cx="135022" cy="176497"/>
          </a:xfrm>
          <a:prstGeom prst="line">
            <a:avLst/>
          </a:prstGeom>
          <a:ln w="12700" cap="rnd">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57"/>
          <p:cNvSpPr txBox="1"/>
          <p:nvPr/>
        </p:nvSpPr>
        <p:spPr>
          <a:xfrm>
            <a:off x="1914726" y="3050291"/>
            <a:ext cx="3169506" cy="738664"/>
          </a:xfrm>
          <a:prstGeom prst="rect">
            <a:avLst/>
          </a:prstGeom>
          <a:noFill/>
          <a:ln>
            <a:noFill/>
          </a:ln>
        </p:spPr>
        <p:txBody>
          <a:bodyPr wrap="square" lIns="0" tIns="0" rIns="0" bIns="0" rtlCol="0" anchor="ctr">
            <a:spAutoFit/>
          </a:bodyPr>
          <a:lstStyle/>
          <a:p>
            <a:r>
              <a:rPr lang="fr-FR" sz="1600" b="1" dirty="0">
                <a:solidFill>
                  <a:srgbClr val="1F497D"/>
                </a:solidFill>
                <a:latin typeface="Arial" panose="020B0604020202020204" pitchFamily="34" charset="0"/>
                <a:cs typeface="Arial" panose="020B0604020202020204" pitchFamily="34" charset="0"/>
              </a:rPr>
              <a:t>Rappel par la </a:t>
            </a:r>
            <a:r>
              <a:rPr lang="fr-FR" sz="1600" b="1" dirty="0" smtClean="0">
                <a:solidFill>
                  <a:srgbClr val="1F497D"/>
                </a:solidFill>
                <a:latin typeface="Arial" panose="020B0604020202020204" pitchFamily="34" charset="0"/>
                <a:cs typeface="Arial" panose="020B0604020202020204" pitchFamily="34" charset="0"/>
              </a:rPr>
              <a:t>DGS </a:t>
            </a:r>
            <a:r>
              <a:rPr lang="fr-FR" sz="1600" b="1" dirty="0">
                <a:solidFill>
                  <a:srgbClr val="1F497D"/>
                </a:solidFill>
                <a:latin typeface="Arial" panose="020B0604020202020204" pitchFamily="34" charset="0"/>
                <a:cs typeface="Arial" panose="020B0604020202020204" pitchFamily="34" charset="0"/>
              </a:rPr>
              <a:t>des conditions </a:t>
            </a:r>
            <a:r>
              <a:rPr lang="fr-FR" sz="1600" b="1" dirty="0" smtClean="0">
                <a:solidFill>
                  <a:srgbClr val="1F497D"/>
                </a:solidFill>
                <a:latin typeface="Arial" panose="020B0604020202020204" pitchFamily="34" charset="0"/>
                <a:cs typeface="Arial" panose="020B0604020202020204" pitchFamily="34" charset="0"/>
              </a:rPr>
              <a:t>d’engagement </a:t>
            </a:r>
            <a:r>
              <a:rPr lang="fr-FR" sz="1600" b="1" dirty="0">
                <a:solidFill>
                  <a:srgbClr val="1F497D"/>
                </a:solidFill>
                <a:latin typeface="Arial" panose="020B0604020202020204" pitchFamily="34" charset="0"/>
                <a:cs typeface="Arial" panose="020B0604020202020204" pitchFamily="34" charset="0"/>
              </a:rPr>
              <a:t>et </a:t>
            </a:r>
            <a:r>
              <a:rPr lang="fr-FR" sz="1600" b="1" dirty="0" smtClean="0">
                <a:solidFill>
                  <a:srgbClr val="1F497D"/>
                </a:solidFill>
                <a:latin typeface="Arial" panose="020B0604020202020204" pitchFamily="34" charset="0"/>
                <a:cs typeface="Arial" panose="020B0604020202020204" pitchFamily="34" charset="0"/>
              </a:rPr>
              <a:t>d’utilisation </a:t>
            </a:r>
            <a:r>
              <a:rPr lang="fr-FR" sz="1600" b="1" dirty="0">
                <a:solidFill>
                  <a:srgbClr val="1F497D"/>
                </a:solidFill>
                <a:latin typeface="Arial" panose="020B0604020202020204" pitchFamily="34" charset="0"/>
                <a:cs typeface="Arial" panose="020B0604020202020204" pitchFamily="34" charset="0"/>
              </a:rPr>
              <a:t>de la marque</a:t>
            </a:r>
          </a:p>
        </p:txBody>
      </p:sp>
      <p:cxnSp>
        <p:nvCxnSpPr>
          <p:cNvPr id="21" name="Straight Connector 59"/>
          <p:cNvCxnSpPr/>
          <p:nvPr/>
        </p:nvCxnSpPr>
        <p:spPr>
          <a:xfrm>
            <a:off x="1897456" y="3857157"/>
            <a:ext cx="1404000" cy="0"/>
          </a:xfrm>
          <a:prstGeom prst="line">
            <a:avLst/>
          </a:prstGeom>
          <a:ln w="12700">
            <a:solidFill>
              <a:srgbClr val="1F497D"/>
            </a:solidFill>
          </a:ln>
        </p:spPr>
        <p:style>
          <a:lnRef idx="1">
            <a:schemeClr val="accent1"/>
          </a:lnRef>
          <a:fillRef idx="0">
            <a:schemeClr val="accent1"/>
          </a:fillRef>
          <a:effectRef idx="0">
            <a:schemeClr val="accent1"/>
          </a:effectRef>
          <a:fontRef idx="minor">
            <a:schemeClr val="tx1"/>
          </a:fontRef>
        </p:style>
      </p:cxnSp>
      <p:sp>
        <p:nvSpPr>
          <p:cNvPr id="22" name="TextBox 57"/>
          <p:cNvSpPr txBox="1"/>
          <p:nvPr/>
        </p:nvSpPr>
        <p:spPr>
          <a:xfrm>
            <a:off x="7489801" y="3395492"/>
            <a:ext cx="2827834" cy="492443"/>
          </a:xfrm>
          <a:prstGeom prst="rect">
            <a:avLst/>
          </a:prstGeom>
          <a:noFill/>
          <a:ln>
            <a:noFill/>
          </a:ln>
        </p:spPr>
        <p:txBody>
          <a:bodyPr wrap="square" lIns="0" tIns="0" rIns="0" bIns="0" rtlCol="0" anchor="ctr">
            <a:spAutoFit/>
          </a:bodyPr>
          <a:lstStyle/>
          <a:p>
            <a:r>
              <a:rPr lang="fr-FR" sz="1600" b="1" dirty="0" smtClean="0">
                <a:solidFill>
                  <a:srgbClr val="2E72B0"/>
                </a:solidFill>
                <a:latin typeface="Arial" panose="020B0604020202020204" pitchFamily="34" charset="0"/>
                <a:cs typeface="Arial" panose="020B0604020202020204" pitchFamily="34" charset="0"/>
              </a:rPr>
              <a:t>Mise en demeure de cesser d’utiliser la marque</a:t>
            </a:r>
            <a:endParaRPr lang="fr-FR" sz="1600" b="1" dirty="0">
              <a:solidFill>
                <a:srgbClr val="2E72B0"/>
              </a:solidFill>
              <a:latin typeface="Arial" panose="020B0604020202020204" pitchFamily="34" charset="0"/>
              <a:cs typeface="Arial" panose="020B0604020202020204" pitchFamily="34" charset="0"/>
            </a:endParaRPr>
          </a:p>
        </p:txBody>
      </p:sp>
      <p:cxnSp>
        <p:nvCxnSpPr>
          <p:cNvPr id="23" name="Straight Connector 59"/>
          <p:cNvCxnSpPr/>
          <p:nvPr/>
        </p:nvCxnSpPr>
        <p:spPr>
          <a:xfrm>
            <a:off x="7512652" y="3960715"/>
            <a:ext cx="1404000" cy="0"/>
          </a:xfrm>
          <a:prstGeom prst="line">
            <a:avLst/>
          </a:prstGeom>
          <a:ln w="12700">
            <a:solidFill>
              <a:srgbClr val="2E72B0"/>
            </a:solidFill>
          </a:ln>
        </p:spPr>
        <p:style>
          <a:lnRef idx="1">
            <a:schemeClr val="accent1"/>
          </a:lnRef>
          <a:fillRef idx="0">
            <a:schemeClr val="accent1"/>
          </a:fillRef>
          <a:effectRef idx="0">
            <a:schemeClr val="accent1"/>
          </a:effectRef>
          <a:fontRef idx="minor">
            <a:schemeClr val="tx1"/>
          </a:fontRef>
        </p:style>
      </p:cxnSp>
      <p:sp>
        <p:nvSpPr>
          <p:cNvPr id="24" name="TextBox 57"/>
          <p:cNvSpPr txBox="1"/>
          <p:nvPr/>
        </p:nvSpPr>
        <p:spPr>
          <a:xfrm>
            <a:off x="6704256" y="5472017"/>
            <a:ext cx="2827834" cy="492443"/>
          </a:xfrm>
          <a:prstGeom prst="rect">
            <a:avLst/>
          </a:prstGeom>
          <a:noFill/>
          <a:ln>
            <a:noFill/>
          </a:ln>
        </p:spPr>
        <p:txBody>
          <a:bodyPr wrap="square" lIns="0" tIns="0" rIns="0" bIns="0" rtlCol="0" anchor="ctr">
            <a:spAutoFit/>
          </a:bodyPr>
          <a:lstStyle/>
          <a:p>
            <a:r>
              <a:rPr lang="fr-FR" sz="1600" b="1" dirty="0" smtClean="0">
                <a:solidFill>
                  <a:srgbClr val="C00000"/>
                </a:solidFill>
                <a:latin typeface="Arial" panose="020B0604020202020204" pitchFamily="34" charset="0"/>
                <a:cs typeface="Arial" panose="020B0604020202020204" pitchFamily="34" charset="0"/>
              </a:rPr>
              <a:t>Recours auprès des tribunaux compétents</a:t>
            </a:r>
            <a:endParaRPr lang="fr-FR" sz="1600" b="1" dirty="0">
              <a:solidFill>
                <a:srgbClr val="C00000"/>
              </a:solidFill>
              <a:latin typeface="Arial" panose="020B0604020202020204" pitchFamily="34" charset="0"/>
              <a:cs typeface="Arial" panose="020B0604020202020204" pitchFamily="34" charset="0"/>
            </a:endParaRPr>
          </a:p>
        </p:txBody>
      </p:sp>
      <p:cxnSp>
        <p:nvCxnSpPr>
          <p:cNvPr id="26" name="Straight Connector 59"/>
          <p:cNvCxnSpPr/>
          <p:nvPr/>
        </p:nvCxnSpPr>
        <p:spPr>
          <a:xfrm>
            <a:off x="6700525" y="6008402"/>
            <a:ext cx="140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Group 13">
            <a:extLst>
              <a:ext uri="{FF2B5EF4-FFF2-40B4-BE49-F238E27FC236}">
                <a16:creationId xmlns:a16="http://schemas.microsoft.com/office/drawing/2014/main" id="{6016DD3C-D40B-FC4E-8356-81E7535D3418}"/>
              </a:ext>
            </a:extLst>
          </p:cNvPr>
          <p:cNvGrpSpPr/>
          <p:nvPr/>
        </p:nvGrpSpPr>
        <p:grpSpPr>
          <a:xfrm>
            <a:off x="4658735" y="2714048"/>
            <a:ext cx="2624715" cy="2942941"/>
            <a:chOff x="7361708" y="1639926"/>
            <a:chExt cx="3441105" cy="3858314"/>
          </a:xfrm>
        </p:grpSpPr>
        <p:sp>
          <p:nvSpPr>
            <p:cNvPr id="29" name="Freeform 533">
              <a:extLst>
                <a:ext uri="{FF2B5EF4-FFF2-40B4-BE49-F238E27FC236}">
                  <a16:creationId xmlns:a16="http://schemas.microsoft.com/office/drawing/2014/main" id="{79E6E48F-2E1E-724D-95CA-BCFA96DDB4A7}"/>
                </a:ext>
              </a:extLst>
            </p:cNvPr>
            <p:cNvSpPr>
              <a:spLocks/>
            </p:cNvSpPr>
            <p:nvPr/>
          </p:nvSpPr>
          <p:spPr bwMode="auto">
            <a:xfrm>
              <a:off x="9116021" y="1936720"/>
              <a:ext cx="1686792" cy="2665919"/>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rgbClr val="2E72B0"/>
            </a:solidFill>
            <a:ln w="28575">
              <a:solidFill>
                <a:srgbClr val="2E72B0"/>
              </a:solidFill>
              <a:round/>
              <a:headEnd/>
              <a:tailEnd/>
            </a:ln>
          </p:spPr>
          <p:txBody>
            <a:bodyPr vert="horz" wrap="square" lIns="609600" tIns="60960" rIns="121920" bIns="6096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FFFFFF"/>
                </a:solidFill>
                <a:effectLst/>
                <a:uLnTx/>
                <a:uFillTx/>
              </a:endParaRPr>
            </a:p>
          </p:txBody>
        </p:sp>
        <p:sp>
          <p:nvSpPr>
            <p:cNvPr id="31" name="Freeform 534">
              <a:extLst>
                <a:ext uri="{FF2B5EF4-FFF2-40B4-BE49-F238E27FC236}">
                  <a16:creationId xmlns:a16="http://schemas.microsoft.com/office/drawing/2014/main" id="{D9E0B611-CFF6-BE43-A030-825BA16A9A7B}"/>
                </a:ext>
              </a:extLst>
            </p:cNvPr>
            <p:cNvSpPr>
              <a:spLocks/>
            </p:cNvSpPr>
            <p:nvPr/>
          </p:nvSpPr>
          <p:spPr bwMode="auto">
            <a:xfrm>
              <a:off x="7473314" y="4108435"/>
              <a:ext cx="3032512" cy="1389805"/>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rgbClr val="C00000"/>
            </a:solidFill>
            <a:ln w="28575">
              <a:solidFill>
                <a:srgbClr val="C00000"/>
              </a:solidFill>
              <a:round/>
              <a:headEnd/>
              <a:tailEnd/>
            </a:ln>
          </p:spPr>
          <p:txBody>
            <a:bodyPr vert="horz" wrap="square" lIns="121920" tIns="487680" rIns="121920" bIns="6096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FFFFFF"/>
                </a:solidFill>
                <a:effectLst/>
                <a:uLnTx/>
                <a:uFillTx/>
              </a:endParaRPr>
            </a:p>
          </p:txBody>
        </p:sp>
        <p:sp>
          <p:nvSpPr>
            <p:cNvPr id="32" name="Freeform 534">
              <a:extLst>
                <a:ext uri="{FF2B5EF4-FFF2-40B4-BE49-F238E27FC236}">
                  <a16:creationId xmlns:a16="http://schemas.microsoft.com/office/drawing/2014/main" id="{8A6837C5-31BE-5847-8A6A-5A9CBDE812D9}"/>
                </a:ext>
              </a:extLst>
            </p:cNvPr>
            <p:cNvSpPr>
              <a:spLocks/>
            </p:cNvSpPr>
            <p:nvPr/>
          </p:nvSpPr>
          <p:spPr bwMode="auto">
            <a:xfrm rot="7178002">
              <a:off x="6540355" y="2461279"/>
              <a:ext cx="3032512" cy="1389805"/>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rgbClr val="1F497D"/>
            </a:solidFill>
            <a:ln w="28575">
              <a:solidFill>
                <a:srgbClr val="1F497D"/>
              </a:solidFill>
            </a:ln>
          </p:spPr>
          <p:txBody>
            <a:bodyPr vert="horz" wrap="square" lIns="121920" tIns="487680" rIns="121920" bIns="6096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FFFFFF"/>
                </a:solidFill>
                <a:effectLst/>
                <a:uLnTx/>
                <a:uFillTx/>
              </a:endParaRPr>
            </a:p>
          </p:txBody>
        </p:sp>
      </p:grpSp>
    </p:spTree>
    <p:extLst>
      <p:ext uri="{BB962C8B-B14F-4D97-AF65-F5344CB8AC3E}">
        <p14:creationId xmlns:p14="http://schemas.microsoft.com/office/powerpoint/2010/main" val="2036071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7"/>
          <p:cNvSpPr txBox="1">
            <a:spLocks/>
          </p:cNvSpPr>
          <p:nvPr/>
        </p:nvSpPr>
        <p:spPr>
          <a:xfrm>
            <a:off x="4544703" y="1135561"/>
            <a:ext cx="7483522" cy="396000"/>
          </a:xfrm>
          <a:prstGeom prst="rect">
            <a:avLst/>
          </a:prstGeom>
          <a:solidFill>
            <a:srgbClr val="1F497D"/>
          </a:solidFill>
        </p:spPr>
        <p:txBody>
          <a:bodyPr/>
          <a:lstStyle>
            <a:lvl1pPr marL="380990" indent="-380990" algn="l" defTabSz="1219170" rtl="0" eaLnBrk="1" latinLnBrk="0" hangingPunct="1">
              <a:spcBef>
                <a:spcPct val="20000"/>
              </a:spcBef>
              <a:spcAft>
                <a:spcPts val="1600"/>
              </a:spcAft>
              <a:buFont typeface="Arial" panose="020B0604020202020204" pitchFamily="34" charset="0"/>
              <a:buChar char="•"/>
              <a:defRPr lang="fr-FR" sz="2300" b="1" i="0" u="none" strike="noStrike" kern="1200" baseline="0" dirty="0" smtClean="0">
                <a:solidFill>
                  <a:srgbClr val="3C4693"/>
                </a:solidFill>
                <a:latin typeface="+mn-lt"/>
                <a:ea typeface="+mn-ea"/>
                <a:cs typeface="+mn-cs"/>
              </a:defRPr>
            </a:lvl1pPr>
            <a:lvl2pPr marL="0" indent="0" algn="l" defTabSz="1219170" rtl="0" eaLnBrk="1" latinLnBrk="0" hangingPunct="1">
              <a:spcBef>
                <a:spcPts val="800"/>
              </a:spcBef>
              <a:spcAft>
                <a:spcPts val="800"/>
              </a:spcAft>
              <a:buFont typeface="Arial" panose="020B0604020202020204" pitchFamily="34" charset="0"/>
              <a:buNone/>
              <a:defRPr lang="fr-FR" sz="2000" b="1" kern="1200" dirty="0" smtClean="0">
                <a:solidFill>
                  <a:srgbClr val="C8D223"/>
                </a:solidFill>
                <a:latin typeface="+mj-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285943" indent="-457189"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261938" algn="ctr">
              <a:buNone/>
            </a:pPr>
            <a:r>
              <a:rPr lang="fr-FR" sz="1600" dirty="0" smtClean="0">
                <a:solidFill>
                  <a:schemeClr val="bg1"/>
                </a:solidFill>
                <a:latin typeface="Arial" panose="020B0604020202020204" pitchFamily="34" charset="0"/>
                <a:cs typeface="Arial" panose="020B0604020202020204" pitchFamily="34" charset="0"/>
              </a:rPr>
              <a:t>Charte d’usage marque « Géo’DAE – Base nationale des défibrillateurs »</a:t>
            </a:r>
          </a:p>
        </p:txBody>
      </p:sp>
      <p:sp>
        <p:nvSpPr>
          <p:cNvPr id="4" name="Rectangle 3"/>
          <p:cNvSpPr/>
          <p:nvPr/>
        </p:nvSpPr>
        <p:spPr>
          <a:xfrm>
            <a:off x="4544685" y="1531561"/>
            <a:ext cx="7481953" cy="227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5"/>
          <p:cNvSpPr txBox="1">
            <a:spLocks/>
          </p:cNvSpPr>
          <p:nvPr/>
        </p:nvSpPr>
        <p:spPr>
          <a:xfrm>
            <a:off x="496002" y="1768573"/>
            <a:ext cx="3666675" cy="1931042"/>
          </a:xfrm>
          <a:prstGeom prst="rect">
            <a:avLst/>
          </a:prstGeom>
        </p:spPr>
        <p:txBody>
          <a:bodyPr/>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600" b="1" dirty="0" smtClean="0">
                <a:latin typeface="Arial" panose="020B0604020202020204" pitchFamily="34" charset="0"/>
                <a:cs typeface="Arial" panose="020B0604020202020204" pitchFamily="34" charset="0"/>
              </a:rPr>
              <a:t>Pour toute question</a:t>
            </a:r>
          </a:p>
          <a:p>
            <a:pPr algn="ctr"/>
            <a:endParaRPr lang="fr-FR" sz="3600" b="1" dirty="0" smtClean="0">
              <a:latin typeface="Arial" panose="020B0604020202020204" pitchFamily="34" charset="0"/>
              <a:cs typeface="Arial" panose="020B0604020202020204" pitchFamily="34" charset="0"/>
            </a:endParaRPr>
          </a:p>
          <a:p>
            <a:pPr algn="ctr"/>
            <a:r>
              <a:rPr lang="fr-FR" sz="1800" b="1" dirty="0" smtClean="0">
                <a:solidFill>
                  <a:srgbClr val="002060"/>
                </a:solidFill>
                <a:latin typeface="Arial" panose="020B0604020202020204" pitchFamily="34" charset="0"/>
                <a:cs typeface="Arial" panose="020B0604020202020204" pitchFamily="34" charset="0"/>
              </a:rPr>
              <a:t>contact@geodae.sante.gouv.fr</a:t>
            </a:r>
            <a:endParaRPr lang="fr-FR" sz="1800" b="1" dirty="0">
              <a:solidFill>
                <a:srgbClr val="002060"/>
              </a:solidFill>
              <a:latin typeface="Arial" panose="020B0604020202020204" pitchFamily="34" charset="0"/>
              <a:cs typeface="Arial" panose="020B0604020202020204" pitchFamily="34" charset="0"/>
            </a:endParaRPr>
          </a:p>
        </p:txBody>
      </p:sp>
      <p:sp>
        <p:nvSpPr>
          <p:cNvPr id="8" name="Titre 5"/>
          <p:cNvSpPr txBox="1">
            <a:spLocks/>
          </p:cNvSpPr>
          <p:nvPr/>
        </p:nvSpPr>
        <p:spPr>
          <a:xfrm>
            <a:off x="309585" y="5248790"/>
            <a:ext cx="4041775" cy="424790"/>
          </a:xfrm>
          <a:prstGeom prst="rect">
            <a:avLst/>
          </a:prstGeom>
        </p:spPr>
        <p:txBody>
          <a:bodyPr lIns="36000" rIns="36000"/>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400" b="1" dirty="0" smtClean="0">
                <a:latin typeface="Arial" panose="020B0604020202020204" pitchFamily="34" charset="0"/>
                <a:cs typeface="Arial" panose="020B0604020202020204" pitchFamily="34" charset="0"/>
              </a:rPr>
              <a:t>Déclarer, Localiser, Sauver</a:t>
            </a:r>
            <a:endParaRPr lang="fr-FR" sz="2400" b="1" dirty="0">
              <a:latin typeface="Arial" panose="020B0604020202020204" pitchFamily="34" charset="0"/>
              <a:cs typeface="Arial" panose="020B0604020202020204" pitchFamily="34" charset="0"/>
            </a:endParaRPr>
          </a:p>
        </p:txBody>
      </p:sp>
      <p:sp>
        <p:nvSpPr>
          <p:cNvPr id="9" name="Freeform 9"/>
          <p:cNvSpPr>
            <a:spLocks noChangeAspect="1"/>
          </p:cNvSpPr>
          <p:nvPr/>
        </p:nvSpPr>
        <p:spPr bwMode="gray">
          <a:xfrm>
            <a:off x="373736" y="5612588"/>
            <a:ext cx="3911208" cy="121984"/>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2" name="Imag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3098" y="1758853"/>
            <a:ext cx="7483539" cy="4410913"/>
          </a:xfrm>
          <a:prstGeom prst="rect">
            <a:avLst/>
          </a:prstGeom>
        </p:spPr>
      </p:pic>
      <p:pic>
        <p:nvPicPr>
          <p:cNvPr id="14" name="Image 13"/>
          <p:cNvPicPr>
            <a:picLocks noChangeAspect="1"/>
          </p:cNvPicPr>
          <p:nvPr/>
        </p:nvPicPr>
        <p:blipFill>
          <a:blip r:embed="rId3"/>
          <a:stretch>
            <a:fillRect/>
          </a:stretch>
        </p:blipFill>
        <p:spPr>
          <a:xfrm>
            <a:off x="658915" y="3699615"/>
            <a:ext cx="2931414" cy="1222978"/>
          </a:xfrm>
          <a:prstGeom prst="rect">
            <a:avLst/>
          </a:prstGeom>
        </p:spPr>
      </p:pic>
      <p:sp>
        <p:nvSpPr>
          <p:cNvPr id="15"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17</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2700680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68"/>
        <p:cNvGrpSpPr/>
        <p:nvPr/>
      </p:nvGrpSpPr>
      <p:grpSpPr>
        <a:xfrm>
          <a:off x="0" y="0"/>
          <a:ext cx="0" cy="0"/>
          <a:chOff x="0" y="0"/>
          <a:chExt cx="0" cy="0"/>
        </a:xfrm>
      </p:grpSpPr>
      <p:grpSp>
        <p:nvGrpSpPr>
          <p:cNvPr id="31275" name="Google Shape;31275;p782"/>
          <p:cNvGrpSpPr/>
          <p:nvPr/>
        </p:nvGrpSpPr>
        <p:grpSpPr>
          <a:xfrm>
            <a:off x="2856076" y="1829963"/>
            <a:ext cx="2765336" cy="3519795"/>
            <a:chOff x="0" y="0"/>
            <a:chExt cx="4064000" cy="5874483"/>
          </a:xfrm>
        </p:grpSpPr>
        <p:sp>
          <p:nvSpPr>
            <p:cNvPr id="31276" name="Google Shape;31276;p782"/>
            <p:cNvSpPr/>
            <p:nvPr/>
          </p:nvSpPr>
          <p:spPr>
            <a:xfrm>
              <a:off x="0" y="0"/>
              <a:ext cx="4064000" cy="565883"/>
            </a:xfrm>
            <a:prstGeom prst="rect">
              <a:avLst/>
            </a:prstGeom>
            <a:noFill/>
            <a:ln>
              <a:noFill/>
            </a:ln>
          </p:spPr>
          <p:txBody>
            <a:bodyPr spcFirstLastPara="1" wrap="square" lIns="0" tIns="0" rIns="0" bIns="0" anchor="ctr" anchorCtr="0">
              <a:noAutofit/>
            </a:bodyPr>
            <a:lstStyle/>
            <a:p>
              <a:pPr algn="ctr" defTabSz="1219048">
                <a:lnSpc>
                  <a:spcPct val="80000"/>
                </a:lnSpc>
                <a:buClr>
                  <a:srgbClr val="FFFFFF"/>
                </a:buClr>
                <a:buSzPts val="8000"/>
              </a:pPr>
              <a:r>
                <a:rPr lang="en-US" sz="4800" b="1" dirty="0">
                  <a:solidFill>
                    <a:srgbClr val="FFFFFF"/>
                  </a:solidFill>
                  <a:latin typeface="Helvetica Neue" panose="020B0604020202020204" charset="0"/>
                  <a:ea typeface="Helvetica Neue Light"/>
                  <a:cs typeface="Calibri Light" panose="020F0302020204030204" pitchFamily="34" charset="0"/>
                  <a:sym typeface="Helvetica Neue Light"/>
                </a:rPr>
                <a:t>≈ 50 000</a:t>
              </a:r>
              <a:endParaRPr sz="1600" dirty="0">
                <a:solidFill>
                  <a:srgbClr val="000000"/>
                </a:solidFill>
                <a:latin typeface="Helvetica Neue" panose="020B0604020202020204" charset="0"/>
              </a:endParaRPr>
            </a:p>
          </p:txBody>
        </p:sp>
        <p:sp>
          <p:nvSpPr>
            <p:cNvPr id="31277" name="Google Shape;31277;p782"/>
            <p:cNvSpPr/>
            <p:nvPr/>
          </p:nvSpPr>
          <p:spPr>
            <a:xfrm>
              <a:off x="0" y="2654300"/>
              <a:ext cx="4064000" cy="565883"/>
            </a:xfrm>
            <a:prstGeom prst="rect">
              <a:avLst/>
            </a:prstGeom>
            <a:noFill/>
            <a:ln>
              <a:noFill/>
            </a:ln>
          </p:spPr>
          <p:txBody>
            <a:bodyPr spcFirstLastPara="1" wrap="square" lIns="0" tIns="0" rIns="0" bIns="0" anchor="ctr" anchorCtr="0">
              <a:noAutofit/>
            </a:bodyPr>
            <a:lstStyle/>
            <a:p>
              <a:pPr algn="ctr" defTabSz="1219048">
                <a:buClr>
                  <a:srgbClr val="FFFFFF"/>
                </a:buClr>
                <a:buSzPts val="3500"/>
              </a:pPr>
              <a:r>
                <a:rPr lang="en-US" sz="4800" b="1" dirty="0">
                  <a:solidFill>
                    <a:srgbClr val="FFFFFF"/>
                  </a:solidFill>
                  <a:latin typeface="Helvetica Neue Light"/>
                  <a:ea typeface="Helvetica Neue Light"/>
                  <a:cs typeface="Helvetica Neue Light"/>
                  <a:sym typeface="Helvetica Neue Light"/>
                </a:rPr>
                <a:t>- 10 %</a:t>
              </a:r>
              <a:endParaRPr sz="4800" b="1" dirty="0">
                <a:solidFill>
                  <a:srgbClr val="000000"/>
                </a:solidFill>
                <a:latin typeface="Arial"/>
              </a:endParaRPr>
            </a:p>
          </p:txBody>
        </p:sp>
        <p:sp>
          <p:nvSpPr>
            <p:cNvPr id="31278" name="Google Shape;31278;p782"/>
            <p:cNvSpPr/>
            <p:nvPr/>
          </p:nvSpPr>
          <p:spPr>
            <a:xfrm>
              <a:off x="0" y="5308599"/>
              <a:ext cx="4064000" cy="565884"/>
            </a:xfrm>
            <a:prstGeom prst="rect">
              <a:avLst/>
            </a:prstGeom>
            <a:noFill/>
            <a:ln>
              <a:noFill/>
            </a:ln>
          </p:spPr>
          <p:txBody>
            <a:bodyPr spcFirstLastPara="1" wrap="square" lIns="0" tIns="0" rIns="0" bIns="0" anchor="ctr" anchorCtr="0">
              <a:noAutofit/>
            </a:bodyPr>
            <a:lstStyle/>
            <a:p>
              <a:pPr algn="ctr" defTabSz="1219048">
                <a:buClr>
                  <a:srgbClr val="FFFFFF"/>
                </a:buClr>
                <a:buSzPts val="3500"/>
              </a:pPr>
              <a:r>
                <a:rPr lang="en-US" sz="4800" b="1" dirty="0">
                  <a:solidFill>
                    <a:srgbClr val="FFFFFF"/>
                  </a:solidFill>
                  <a:latin typeface="Helvetica Neue Light"/>
                  <a:ea typeface="Helvetica Neue Light"/>
                  <a:cs typeface="Helvetica Neue Light"/>
                  <a:sym typeface="Helvetica Neue Light"/>
                </a:rPr>
                <a:t>+ 40%</a:t>
              </a:r>
              <a:endParaRPr sz="1600" dirty="0">
                <a:solidFill>
                  <a:srgbClr val="000000"/>
                </a:solidFill>
                <a:latin typeface="Arial"/>
              </a:endParaRPr>
            </a:p>
          </p:txBody>
        </p:sp>
      </p:grpSp>
      <p:grpSp>
        <p:nvGrpSpPr>
          <p:cNvPr id="3" name="Groupe 2"/>
          <p:cNvGrpSpPr/>
          <p:nvPr/>
        </p:nvGrpSpPr>
        <p:grpSpPr>
          <a:xfrm>
            <a:off x="587327" y="1077047"/>
            <a:ext cx="11368111" cy="5040697"/>
            <a:chOff x="2107335" y="1075946"/>
            <a:chExt cx="11369592" cy="5041353"/>
          </a:xfrm>
        </p:grpSpPr>
        <p:grpSp>
          <p:nvGrpSpPr>
            <p:cNvPr id="5" name="Groupe 4"/>
            <p:cNvGrpSpPr/>
            <p:nvPr/>
          </p:nvGrpSpPr>
          <p:grpSpPr>
            <a:xfrm>
              <a:off x="2107335" y="1075946"/>
              <a:ext cx="11369592" cy="5041353"/>
              <a:chOff x="1491903" y="842963"/>
              <a:chExt cx="8471853" cy="3781015"/>
            </a:xfrm>
          </p:grpSpPr>
          <p:sp>
            <p:nvSpPr>
              <p:cNvPr id="31270" name="Google Shape;31270;p782"/>
              <p:cNvSpPr/>
              <p:nvPr/>
            </p:nvSpPr>
            <p:spPr>
              <a:xfrm>
                <a:off x="1491903" y="842963"/>
                <a:ext cx="3236270" cy="3781015"/>
              </a:xfrm>
              <a:prstGeom prst="rect">
                <a:avLst/>
              </a:prstGeom>
              <a:solidFill>
                <a:srgbClr val="C00000"/>
              </a:solidFill>
              <a:ln>
                <a:noFill/>
              </a:ln>
            </p:spPr>
            <p:txBody>
              <a:bodyPr spcFirstLastPara="1" wrap="square" lIns="0" tIns="0" rIns="0" bIns="0" anchor="ctr"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grpSp>
            <p:nvGrpSpPr>
              <p:cNvPr id="4" name="Groupe 3"/>
              <p:cNvGrpSpPr/>
              <p:nvPr/>
            </p:nvGrpSpPr>
            <p:grpSpPr>
              <a:xfrm>
                <a:off x="4293751" y="915526"/>
                <a:ext cx="5670005" cy="3550295"/>
                <a:chOff x="4293751" y="915526"/>
                <a:chExt cx="5670005" cy="3550295"/>
              </a:xfrm>
            </p:grpSpPr>
            <p:sp>
              <p:nvSpPr>
                <p:cNvPr id="2" name="Ellipse 1"/>
                <p:cNvSpPr/>
                <p:nvPr/>
              </p:nvSpPr>
              <p:spPr>
                <a:xfrm>
                  <a:off x="4306484" y="1106368"/>
                  <a:ext cx="697535" cy="7020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fr-FR">
                    <a:solidFill>
                      <a:srgbClr val="FFFFFF"/>
                    </a:solidFill>
                    <a:latin typeface="Arial"/>
                  </a:endParaRPr>
                </a:p>
              </p:txBody>
            </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475" y="1221297"/>
                  <a:ext cx="342592" cy="459060"/>
                </a:xfrm>
                <a:prstGeom prst="rect">
                  <a:avLst/>
                </a:prstGeom>
              </p:spPr>
            </p:pic>
            <p:sp>
              <p:nvSpPr>
                <p:cNvPr id="26" name="Ellipse 25"/>
                <p:cNvSpPr/>
                <p:nvPr/>
              </p:nvSpPr>
              <p:spPr>
                <a:xfrm>
                  <a:off x="4293752" y="2254406"/>
                  <a:ext cx="697535" cy="67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fr-FR">
                    <a:solidFill>
                      <a:srgbClr val="FFFFFF"/>
                    </a:solidFill>
                    <a:latin typeface="Arial"/>
                  </a:endParaRPr>
                </a:p>
              </p:txBody>
            </p:sp>
            <p:sp>
              <p:nvSpPr>
                <p:cNvPr id="27" name="Ellipse 26"/>
                <p:cNvSpPr/>
                <p:nvPr/>
              </p:nvSpPr>
              <p:spPr>
                <a:xfrm>
                  <a:off x="4293751" y="3525255"/>
                  <a:ext cx="697535" cy="67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48"/>
                  <a:endParaRPr lang="fr-FR">
                    <a:solidFill>
                      <a:srgbClr val="FFFFFF"/>
                    </a:solidFill>
                    <a:latin typeface="Arial"/>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983" y="2363905"/>
                  <a:ext cx="453543" cy="492978"/>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4341" y="3636878"/>
                  <a:ext cx="357943" cy="486063"/>
                </a:xfrm>
                <a:prstGeom prst="rect">
                  <a:avLst/>
                </a:prstGeom>
              </p:spPr>
            </p:pic>
            <p:grpSp>
              <p:nvGrpSpPr>
                <p:cNvPr id="31" name="Google Shape;31271;p782"/>
                <p:cNvGrpSpPr/>
                <p:nvPr/>
              </p:nvGrpSpPr>
              <p:grpSpPr>
                <a:xfrm>
                  <a:off x="4917431" y="915526"/>
                  <a:ext cx="5046325" cy="3550295"/>
                  <a:chOff x="-334756" y="782811"/>
                  <a:chExt cx="7515252" cy="4962281"/>
                </a:xfrm>
                <a:solidFill>
                  <a:schemeClr val="bg1"/>
                </a:solidFill>
              </p:grpSpPr>
              <p:sp>
                <p:nvSpPr>
                  <p:cNvPr id="32" name="Google Shape;31272;p782"/>
                  <p:cNvSpPr/>
                  <p:nvPr/>
                </p:nvSpPr>
                <p:spPr>
                  <a:xfrm>
                    <a:off x="-334756" y="782811"/>
                    <a:ext cx="7515252" cy="1519106"/>
                  </a:xfrm>
                  <a:prstGeom prst="rect">
                    <a:avLst/>
                  </a:prstGeom>
                  <a:grpFill/>
                  <a:ln>
                    <a:noFill/>
                  </a:ln>
                </p:spPr>
                <p:txBody>
                  <a:bodyPr spcFirstLastPara="1" wrap="square" lIns="0" tIns="0" rIns="0" bIns="0" anchor="ctr" anchorCtr="0">
                    <a:noAutofit/>
                  </a:bodyPr>
                  <a:lstStyle/>
                  <a:p>
                    <a:pPr algn="ctr" defTabSz="1219048"/>
                    <a:r>
                      <a:rPr lang="fr-FR" sz="1600" b="1" dirty="0">
                        <a:solidFill>
                          <a:srgbClr val="000000"/>
                        </a:solidFill>
                        <a:latin typeface="Arial"/>
                        <a:cs typeface="Calibri Light" panose="020F0302020204030204" pitchFamily="34" charset="0"/>
                      </a:rPr>
                      <a:t>Chaque année en France , entre 40 000 et 50 000 personnes sont victime d’une mort subite, </a:t>
                    </a:r>
                    <a:r>
                      <a:rPr lang="fr-FR" sz="1600" dirty="0">
                        <a:solidFill>
                          <a:srgbClr val="000000"/>
                        </a:solidFill>
                        <a:latin typeface="Arial"/>
                      </a:rPr>
                      <a:t>faute d’avoir bénéficié au bon moment de l’intervention d’une personne qui aurait pu leur sauver la vie (défibrillation).</a:t>
                    </a:r>
                  </a:p>
                  <a:p>
                    <a:pPr algn="ctr" defTabSz="1219048"/>
                    <a:r>
                      <a:rPr lang="fr-FR" sz="1600" b="1" dirty="0">
                        <a:ea typeface="Helvetica Neue Light"/>
                        <a:cs typeface="Calibri Light" panose="020F0302020204030204" pitchFamily="34" charset="0"/>
                        <a:sym typeface="Helvetica Neue Light"/>
                      </a:rPr>
                      <a:t>Le taux de survie </a:t>
                    </a:r>
                    <a:r>
                      <a:rPr lang="fr-FR" sz="1600" dirty="0">
                        <a:solidFill>
                          <a:srgbClr val="000000"/>
                        </a:solidFill>
                        <a:ea typeface="Helvetica Neue Light"/>
                        <a:cs typeface="Calibri Light" panose="020F0302020204030204" pitchFamily="34" charset="0"/>
                        <a:sym typeface="Helvetica Neue Light"/>
                      </a:rPr>
                      <a:t>annuel en occurrence d’un arrêt cardiaque est de </a:t>
                    </a:r>
                    <a:r>
                      <a:rPr lang="fr-FR" sz="1600" b="1" dirty="0">
                        <a:ea typeface="Helvetica Neue Light"/>
                        <a:cs typeface="Calibri Light" panose="020F0302020204030204" pitchFamily="34" charset="0"/>
                        <a:sym typeface="Helvetica Neue Light"/>
                      </a:rPr>
                      <a:t>7 %.</a:t>
                    </a:r>
                  </a:p>
                </p:txBody>
              </p:sp>
              <p:sp>
                <p:nvSpPr>
                  <p:cNvPr id="33" name="Google Shape;31273;p782"/>
                  <p:cNvSpPr/>
                  <p:nvPr/>
                </p:nvSpPr>
                <p:spPr>
                  <a:xfrm>
                    <a:off x="-1867" y="2469145"/>
                    <a:ext cx="6791302" cy="1357817"/>
                  </a:xfrm>
                  <a:prstGeom prst="rect">
                    <a:avLst/>
                  </a:prstGeom>
                  <a:grpFill/>
                  <a:ln>
                    <a:noFill/>
                  </a:ln>
                </p:spPr>
                <p:txBody>
                  <a:bodyPr spcFirstLastPara="1" wrap="square" lIns="0" tIns="0" rIns="0" bIns="0" anchor="ctr" anchorCtr="0">
                    <a:noAutofit/>
                  </a:bodyPr>
                  <a:lstStyle/>
                  <a:p>
                    <a:pPr algn="ctr" defTabSz="1219048"/>
                    <a:r>
                      <a:rPr lang="fr-FR" sz="1600" b="1" dirty="0">
                        <a:solidFill>
                          <a:srgbClr val="000000"/>
                        </a:solidFill>
                        <a:latin typeface="Arial"/>
                        <a:cs typeface="Calibri Light" panose="020F0302020204030204" pitchFamily="34" charset="0"/>
                      </a:rPr>
                      <a:t>Chaque minute passée sans intervention réduit les chances de survie de 10%.</a:t>
                    </a:r>
                  </a:p>
                </p:txBody>
              </p:sp>
              <p:sp>
                <p:nvSpPr>
                  <p:cNvPr id="34" name="Google Shape;31274;p782"/>
                  <p:cNvSpPr/>
                  <p:nvPr/>
                </p:nvSpPr>
                <p:spPr>
                  <a:xfrm>
                    <a:off x="-303025" y="4225986"/>
                    <a:ext cx="7190792" cy="1519106"/>
                  </a:xfrm>
                  <a:prstGeom prst="rect">
                    <a:avLst/>
                  </a:prstGeom>
                  <a:grpFill/>
                  <a:ln>
                    <a:noFill/>
                  </a:ln>
                </p:spPr>
                <p:txBody>
                  <a:bodyPr spcFirstLastPara="1" wrap="square" lIns="0" tIns="0" rIns="0" bIns="0" anchor="ctr" anchorCtr="0">
                    <a:noAutofit/>
                  </a:bodyPr>
                  <a:lstStyle/>
                  <a:p>
                    <a:pPr algn="ctr" defTabSz="1219048"/>
                    <a:r>
                      <a:rPr lang="fr-FR" sz="1600" b="1" dirty="0">
                        <a:solidFill>
                          <a:srgbClr val="000000"/>
                        </a:solidFill>
                        <a:latin typeface="Arial"/>
                        <a:cs typeface="Calibri Light" panose="020F0302020204030204" pitchFamily="34" charset="0"/>
                      </a:rPr>
                      <a:t>L’utilisation d’un DAE augmente les chances de survie </a:t>
                    </a:r>
                  </a:p>
                  <a:p>
                    <a:pPr algn="ctr" defTabSz="1219048"/>
                    <a:r>
                      <a:rPr lang="fr-FR" sz="1600" b="1" dirty="0">
                        <a:solidFill>
                          <a:srgbClr val="000000"/>
                        </a:solidFill>
                        <a:latin typeface="Arial"/>
                        <a:cs typeface="Calibri Light" panose="020F0302020204030204" pitchFamily="34" charset="0"/>
                      </a:rPr>
                      <a:t>de 40 %.</a:t>
                    </a:r>
                  </a:p>
                </p:txBody>
              </p:sp>
              <p:sp>
                <p:nvSpPr>
                  <p:cNvPr id="35" name="Google Shape;31273;p782"/>
                  <p:cNvSpPr/>
                  <p:nvPr/>
                </p:nvSpPr>
                <p:spPr>
                  <a:xfrm>
                    <a:off x="-281293" y="2459223"/>
                    <a:ext cx="7190791" cy="1357817"/>
                  </a:xfrm>
                  <a:prstGeom prst="rect">
                    <a:avLst/>
                  </a:prstGeom>
                  <a:grpFill/>
                  <a:ln>
                    <a:noFill/>
                  </a:ln>
                </p:spPr>
                <p:txBody>
                  <a:bodyPr spcFirstLastPara="1" wrap="square" lIns="0" tIns="0" rIns="0" bIns="0" anchor="ctr" anchorCtr="0">
                    <a:noAutofit/>
                  </a:bodyPr>
                  <a:lstStyle/>
                  <a:p>
                    <a:pPr algn="ctr" defTabSz="1219048"/>
                    <a:r>
                      <a:rPr lang="fr-FR" sz="1600" b="1" dirty="0">
                        <a:solidFill>
                          <a:srgbClr val="000000"/>
                        </a:solidFill>
                        <a:latin typeface="Arial"/>
                        <a:cs typeface="Calibri Light" panose="020F0302020204030204" pitchFamily="34" charset="0"/>
                      </a:rPr>
                      <a:t>Chaque minute passée sans intervention réduit les chances de survie de 10%.</a:t>
                    </a:r>
                  </a:p>
                </p:txBody>
              </p:sp>
            </p:grpSp>
          </p:grpSp>
        </p:grpSp>
        <p:sp>
          <p:nvSpPr>
            <p:cNvPr id="20" name="Google Shape;31276;p782"/>
            <p:cNvSpPr/>
            <p:nvPr/>
          </p:nvSpPr>
          <p:spPr>
            <a:xfrm>
              <a:off x="2856447" y="1700808"/>
              <a:ext cx="2935935" cy="317509"/>
            </a:xfrm>
            <a:prstGeom prst="rect">
              <a:avLst/>
            </a:prstGeom>
            <a:noFill/>
            <a:ln>
              <a:noFill/>
            </a:ln>
          </p:spPr>
          <p:txBody>
            <a:bodyPr spcFirstLastPara="1" wrap="square" lIns="0" tIns="0" rIns="0" bIns="0" anchor="ctr" anchorCtr="0">
              <a:noAutofit/>
            </a:bodyPr>
            <a:lstStyle/>
            <a:p>
              <a:pPr algn="ctr" defTabSz="1219048">
                <a:lnSpc>
                  <a:spcPct val="80000"/>
                </a:lnSpc>
                <a:buClr>
                  <a:srgbClr val="FFFFFF"/>
                </a:buClr>
                <a:buSzPts val="8000"/>
              </a:pPr>
              <a:r>
                <a:rPr lang="en-US" sz="4800" b="1" dirty="0">
                  <a:solidFill>
                    <a:srgbClr val="FFFFFF"/>
                  </a:solidFill>
                  <a:latin typeface="Helvetica Neue" panose="020B0604020202020204" charset="0"/>
                  <a:ea typeface="Helvetica Neue Light"/>
                  <a:cs typeface="Calibri Light" panose="020F0302020204030204" pitchFamily="34" charset="0"/>
                  <a:sym typeface="Helvetica Neue Light"/>
                </a:rPr>
                <a:t>≈ 50 000</a:t>
              </a:r>
              <a:endParaRPr sz="1600" dirty="0">
                <a:solidFill>
                  <a:srgbClr val="000000"/>
                </a:solidFill>
                <a:latin typeface="Helvetica Neue" panose="020B0604020202020204" charset="0"/>
              </a:endParaRPr>
            </a:p>
          </p:txBody>
        </p:sp>
        <p:sp>
          <p:nvSpPr>
            <p:cNvPr id="21" name="Google Shape;31277;p782"/>
            <p:cNvSpPr/>
            <p:nvPr/>
          </p:nvSpPr>
          <p:spPr>
            <a:xfrm>
              <a:off x="2856447" y="3236979"/>
              <a:ext cx="2935935" cy="317509"/>
            </a:xfrm>
            <a:prstGeom prst="rect">
              <a:avLst/>
            </a:prstGeom>
            <a:noFill/>
            <a:ln>
              <a:noFill/>
            </a:ln>
          </p:spPr>
          <p:txBody>
            <a:bodyPr spcFirstLastPara="1" wrap="square" lIns="0" tIns="0" rIns="0" bIns="0" anchor="ctr" anchorCtr="0">
              <a:noAutofit/>
            </a:bodyPr>
            <a:lstStyle/>
            <a:p>
              <a:pPr algn="ctr" defTabSz="1219048">
                <a:buClr>
                  <a:srgbClr val="FFFFFF"/>
                </a:buClr>
                <a:buSzPts val="3500"/>
              </a:pPr>
              <a:r>
                <a:rPr lang="en-US" sz="4800" b="1" dirty="0">
                  <a:solidFill>
                    <a:srgbClr val="FFFFFF"/>
                  </a:solidFill>
                  <a:latin typeface="Helvetica Neue Light"/>
                  <a:ea typeface="Helvetica Neue Light"/>
                  <a:cs typeface="Helvetica Neue Light"/>
                  <a:sym typeface="Helvetica Neue Light"/>
                </a:rPr>
                <a:t>- 10 %</a:t>
              </a:r>
              <a:endParaRPr sz="4800" b="1" dirty="0">
                <a:solidFill>
                  <a:srgbClr val="000000"/>
                </a:solidFill>
                <a:latin typeface="Arial"/>
              </a:endParaRPr>
            </a:p>
          </p:txBody>
        </p:sp>
        <p:sp>
          <p:nvSpPr>
            <p:cNvPr id="22" name="Google Shape;31278;p782"/>
            <p:cNvSpPr/>
            <p:nvPr/>
          </p:nvSpPr>
          <p:spPr>
            <a:xfrm>
              <a:off x="2771329" y="4935694"/>
              <a:ext cx="2935935" cy="317509"/>
            </a:xfrm>
            <a:prstGeom prst="rect">
              <a:avLst/>
            </a:prstGeom>
            <a:noFill/>
            <a:ln>
              <a:noFill/>
            </a:ln>
          </p:spPr>
          <p:txBody>
            <a:bodyPr spcFirstLastPara="1" wrap="square" lIns="0" tIns="0" rIns="0" bIns="0" anchor="ctr" anchorCtr="0">
              <a:noAutofit/>
            </a:bodyPr>
            <a:lstStyle/>
            <a:p>
              <a:pPr algn="ctr" defTabSz="1219048">
                <a:buClr>
                  <a:srgbClr val="FFFFFF"/>
                </a:buClr>
                <a:buSzPts val="3500"/>
              </a:pPr>
              <a:r>
                <a:rPr lang="en-US" sz="4800" b="1" dirty="0">
                  <a:solidFill>
                    <a:srgbClr val="FFFFFF"/>
                  </a:solidFill>
                  <a:latin typeface="Helvetica Neue Light"/>
                  <a:ea typeface="Helvetica Neue Light"/>
                  <a:cs typeface="Helvetica Neue Light"/>
                  <a:sym typeface="Helvetica Neue Light"/>
                </a:rPr>
                <a:t>+ 40%</a:t>
              </a:r>
              <a:endParaRPr sz="1600" dirty="0">
                <a:solidFill>
                  <a:srgbClr val="000000"/>
                </a:solidFill>
                <a:latin typeface="Arial"/>
              </a:endParaRPr>
            </a:p>
          </p:txBody>
        </p:sp>
      </p:grpSp>
      <p:sp>
        <p:nvSpPr>
          <p:cNvPr id="25" name="Google Shape;207;p33"/>
          <p:cNvSpPr txBox="1">
            <a:spLocks/>
          </p:cNvSpPr>
          <p:nvPr/>
        </p:nvSpPr>
        <p:spPr>
          <a:xfrm>
            <a:off x="1635079" y="228298"/>
            <a:ext cx="8278922" cy="468000"/>
          </a:xfrm>
          <a:prstGeom prst="rect">
            <a:avLst/>
          </a:prstGeom>
        </p:spPr>
        <p:txBody>
          <a:bodyPr vert="horz" lIns="91428" tIns="45714" rIns="91428" bIns="45714" rtlCol="0" anchor="ctr">
            <a:noAutofit/>
          </a:bodyPr>
          <a:lstStyle>
            <a:defPPr>
              <a:defRPr lang="fr-FR"/>
            </a:defPPr>
            <a:lvl1pPr indent="0" defTabSz="1219170">
              <a:lnSpc>
                <a:spcPct val="90000"/>
              </a:lnSpc>
              <a:spcBef>
                <a:spcPct val="0"/>
              </a:spcBef>
              <a:buNone/>
              <a:tabLst/>
              <a:defRPr sz="2600" b="1">
                <a:solidFill>
                  <a:schemeClr val="tx1"/>
                </a:solidFill>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2000" dirty="0">
                <a:sym typeface="Montserrat ExtraBold"/>
              </a:rPr>
              <a:t>Les chiffres de la mort subite par arrêt cardiaque</a:t>
            </a:r>
          </a:p>
        </p:txBody>
      </p:sp>
      <p:sp>
        <p:nvSpPr>
          <p:cNvPr id="36"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2</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356207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68"/>
        <p:cNvGrpSpPr/>
        <p:nvPr/>
      </p:nvGrpSpPr>
      <p:grpSpPr>
        <a:xfrm>
          <a:off x="0" y="0"/>
          <a:ext cx="0" cy="0"/>
          <a:chOff x="0" y="0"/>
          <a:chExt cx="0" cy="0"/>
        </a:xfrm>
      </p:grpSpPr>
      <p:sp>
        <p:nvSpPr>
          <p:cNvPr id="25" name="Google Shape;207;p33"/>
          <p:cNvSpPr txBox="1">
            <a:spLocks/>
          </p:cNvSpPr>
          <p:nvPr/>
        </p:nvSpPr>
        <p:spPr>
          <a:xfrm>
            <a:off x="1635078" y="228298"/>
            <a:ext cx="8278922" cy="468000"/>
          </a:xfrm>
          <a:prstGeom prst="rect">
            <a:avLst/>
          </a:prstGeom>
        </p:spPr>
        <p:txBody>
          <a:bodyPr vert="horz" lIns="91428" tIns="45714" rIns="91428" bIns="45714" rtlCol="0" anchor="ctr">
            <a:noAutofit/>
          </a:bodyPr>
          <a:lstStyle>
            <a:defPPr>
              <a:defRPr lang="fr-FR"/>
            </a:defPPr>
            <a:lvl1pPr indent="0" defTabSz="1219170">
              <a:lnSpc>
                <a:spcPct val="90000"/>
              </a:lnSpc>
              <a:spcBef>
                <a:spcPct val="0"/>
              </a:spcBef>
              <a:buNone/>
              <a:tabLst/>
              <a:defRPr sz="2600" b="1">
                <a:solidFill>
                  <a:schemeClr val="tx1"/>
                </a:solidFill>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2000" dirty="0" smtClean="0">
                <a:sym typeface="Montserrat ExtraBold"/>
              </a:rPr>
              <a:t>Le DAE, un élément clé de la chaîne de survie</a:t>
            </a:r>
            <a:endParaRPr lang="fr-FR" sz="2000" dirty="0">
              <a:sym typeface="Montserrat ExtraBold"/>
            </a:endParaRPr>
          </a:p>
        </p:txBody>
      </p:sp>
      <p:grpSp>
        <p:nvGrpSpPr>
          <p:cNvPr id="7" name="Groupe 6"/>
          <p:cNvGrpSpPr/>
          <p:nvPr/>
        </p:nvGrpSpPr>
        <p:grpSpPr>
          <a:xfrm>
            <a:off x="1739206" y="3129561"/>
            <a:ext cx="8712000" cy="2730928"/>
            <a:chOff x="1955206" y="2447920"/>
            <a:chExt cx="8712000" cy="2730928"/>
          </a:xfrm>
        </p:grpSpPr>
        <p:sp>
          <p:nvSpPr>
            <p:cNvPr id="50" name="object 12"/>
            <p:cNvSpPr/>
            <p:nvPr/>
          </p:nvSpPr>
          <p:spPr>
            <a:xfrm>
              <a:off x="1955206" y="2447920"/>
              <a:ext cx="8712000" cy="2730928"/>
            </a:xfrm>
            <a:custGeom>
              <a:avLst/>
              <a:gdLst/>
              <a:ahLst/>
              <a:cxnLst/>
              <a:rect l="l" t="t" r="r" b="b"/>
              <a:pathLst>
                <a:path w="6053455" h="1783079">
                  <a:moveTo>
                    <a:pt x="6053411" y="1782669"/>
                  </a:moveTo>
                  <a:lnTo>
                    <a:pt x="0" y="1782669"/>
                  </a:lnTo>
                  <a:lnTo>
                    <a:pt x="0" y="0"/>
                  </a:lnTo>
                  <a:lnTo>
                    <a:pt x="6053411" y="0"/>
                  </a:lnTo>
                  <a:lnTo>
                    <a:pt x="6053411" y="1782669"/>
                  </a:lnTo>
                  <a:close/>
                </a:path>
              </a:pathLst>
            </a:custGeom>
            <a:solidFill>
              <a:schemeClr val="bg1">
                <a:lumMod val="95000"/>
              </a:schemeClr>
            </a:solidFill>
            <a:ln w="28575">
              <a:solidFill>
                <a:schemeClr val="bg1">
                  <a:lumMod val="50000"/>
                </a:schemeClr>
              </a:solidFill>
            </a:ln>
          </p:spPr>
          <p:txBody>
            <a:bodyPr wrap="square" lIns="0" tIns="0" rIns="0" bIns="0" rtlCol="0"/>
            <a:lstStyle/>
            <a:p>
              <a:endParaRPr/>
            </a:p>
          </p:txBody>
        </p:sp>
        <p:sp>
          <p:nvSpPr>
            <p:cNvPr id="51" name="object 31"/>
            <p:cNvSpPr txBox="1"/>
            <p:nvPr/>
          </p:nvSpPr>
          <p:spPr>
            <a:xfrm>
              <a:off x="2299315" y="4474810"/>
              <a:ext cx="1800000" cy="558102"/>
            </a:xfrm>
            <a:prstGeom prst="rect">
              <a:avLst/>
            </a:prstGeom>
          </p:spPr>
          <p:txBody>
            <a:bodyPr vert="horz" wrap="square" lIns="0" tIns="12700" rIns="0" bIns="0" rtlCol="0">
              <a:spAutoFit/>
            </a:bodyPr>
            <a:lstStyle/>
            <a:p>
              <a:pPr marR="5080" algn="ctr">
                <a:lnSpc>
                  <a:spcPct val="115500"/>
                </a:lnSpc>
                <a:spcBef>
                  <a:spcPts val="100"/>
                </a:spcBef>
              </a:pPr>
              <a:r>
                <a:rPr lang="fr-FR" sz="1600" b="1" spc="15" dirty="0" smtClean="0">
                  <a:solidFill>
                    <a:srgbClr val="273583"/>
                  </a:solidFill>
                  <a:latin typeface="Marianne" panose="02000000000000000000" pitchFamily="2" charset="0"/>
                  <a:cs typeface="Arial"/>
                </a:rPr>
                <a:t>Appel </a:t>
              </a:r>
              <a:r>
                <a:rPr lang="fr-FR" sz="1600" b="1" spc="40" dirty="0" smtClean="0">
                  <a:solidFill>
                    <a:srgbClr val="273583"/>
                  </a:solidFill>
                  <a:latin typeface="Marianne" panose="02000000000000000000" pitchFamily="2" charset="0"/>
                  <a:cs typeface="Arial"/>
                </a:rPr>
                <a:t>rapide </a:t>
              </a:r>
              <a:r>
                <a:rPr lang="fr-FR" sz="1600" b="1" spc="55" dirty="0" smtClean="0">
                  <a:solidFill>
                    <a:srgbClr val="273583"/>
                  </a:solidFill>
                  <a:latin typeface="Marianne" panose="02000000000000000000" pitchFamily="2" charset="0"/>
                  <a:cs typeface="Arial"/>
                </a:rPr>
                <a:t>au </a:t>
              </a:r>
              <a:r>
                <a:rPr lang="fr-FR" sz="1600" b="1" spc="10" dirty="0" smtClean="0">
                  <a:solidFill>
                    <a:srgbClr val="273583"/>
                  </a:solidFill>
                  <a:latin typeface="Marianne" panose="02000000000000000000" pitchFamily="2" charset="0"/>
                  <a:cs typeface="Arial"/>
                </a:rPr>
                <a:t>15, </a:t>
              </a:r>
              <a:r>
                <a:rPr lang="fr-FR" sz="1600" b="1" spc="15" dirty="0" smtClean="0">
                  <a:solidFill>
                    <a:srgbClr val="273583"/>
                  </a:solidFill>
                  <a:latin typeface="Marianne" panose="02000000000000000000" pitchFamily="2" charset="0"/>
                  <a:cs typeface="Arial"/>
                </a:rPr>
                <a:t>18</a:t>
              </a:r>
              <a:r>
                <a:rPr lang="fr-FR" sz="1600" b="1" spc="-210" dirty="0" smtClean="0">
                  <a:solidFill>
                    <a:srgbClr val="273583"/>
                  </a:solidFill>
                  <a:latin typeface="Marianne" panose="02000000000000000000" pitchFamily="2" charset="0"/>
                  <a:cs typeface="Arial"/>
                </a:rPr>
                <a:t>  </a:t>
              </a:r>
              <a:r>
                <a:rPr lang="fr-FR" sz="1600" b="1" spc="30" dirty="0" smtClean="0">
                  <a:solidFill>
                    <a:srgbClr val="273583"/>
                  </a:solidFill>
                  <a:latin typeface="Marianne" panose="02000000000000000000" pitchFamily="2" charset="0"/>
                  <a:cs typeface="Arial"/>
                </a:rPr>
                <a:t>ou 112 </a:t>
              </a:r>
              <a:endParaRPr lang="fr-FR" sz="1600" dirty="0">
                <a:solidFill>
                  <a:srgbClr val="273583"/>
                </a:solidFill>
                <a:latin typeface="Marianne" panose="02000000000000000000" pitchFamily="2" charset="0"/>
                <a:cs typeface="Arial"/>
              </a:endParaRPr>
            </a:p>
          </p:txBody>
        </p:sp>
        <p:sp>
          <p:nvSpPr>
            <p:cNvPr id="52" name="object 32"/>
            <p:cNvSpPr txBox="1"/>
            <p:nvPr/>
          </p:nvSpPr>
          <p:spPr>
            <a:xfrm>
              <a:off x="4707776" y="4461244"/>
              <a:ext cx="1227260" cy="558102"/>
            </a:xfrm>
            <a:prstGeom prst="rect">
              <a:avLst/>
            </a:prstGeom>
          </p:spPr>
          <p:txBody>
            <a:bodyPr vert="horz" wrap="square" lIns="0" tIns="12700" rIns="0" bIns="0" rtlCol="0">
              <a:spAutoFit/>
            </a:bodyPr>
            <a:lstStyle/>
            <a:p>
              <a:pPr marL="12700" marR="5080" indent="78740" algn="ctr">
                <a:lnSpc>
                  <a:spcPct val="115500"/>
                </a:lnSpc>
                <a:spcBef>
                  <a:spcPts val="100"/>
                </a:spcBef>
              </a:pPr>
              <a:r>
                <a:rPr lang="fr-FR" sz="1600" b="1" spc="5" dirty="0" smtClean="0">
                  <a:solidFill>
                    <a:srgbClr val="273583"/>
                  </a:solidFill>
                  <a:latin typeface="Marianne" panose="02000000000000000000" pitchFamily="2" charset="0"/>
                  <a:cs typeface="Arial"/>
                </a:rPr>
                <a:t>Massage  </a:t>
              </a:r>
              <a:r>
                <a:rPr lang="fr-FR" sz="1600" b="1" spc="-60" dirty="0" smtClean="0">
                  <a:solidFill>
                    <a:srgbClr val="273583"/>
                  </a:solidFill>
                  <a:latin typeface="Marianne" panose="02000000000000000000" pitchFamily="2" charset="0"/>
                  <a:cs typeface="Arial"/>
                </a:rPr>
                <a:t>c</a:t>
              </a:r>
              <a:r>
                <a:rPr lang="fr-FR" sz="1600" b="1" spc="55" dirty="0" smtClean="0">
                  <a:solidFill>
                    <a:srgbClr val="273583"/>
                  </a:solidFill>
                  <a:latin typeface="Marianne" panose="02000000000000000000" pitchFamily="2" charset="0"/>
                  <a:cs typeface="Arial"/>
                </a:rPr>
                <a:t>a</a:t>
              </a:r>
              <a:r>
                <a:rPr lang="fr-FR" sz="1600" b="1" spc="75" dirty="0" smtClean="0">
                  <a:solidFill>
                    <a:srgbClr val="273583"/>
                  </a:solidFill>
                  <a:latin typeface="Marianne" panose="02000000000000000000" pitchFamily="2" charset="0"/>
                  <a:cs typeface="Arial"/>
                </a:rPr>
                <a:t>r</a:t>
              </a:r>
              <a:r>
                <a:rPr lang="fr-FR" sz="1600" b="1" spc="20" dirty="0" smtClean="0">
                  <a:solidFill>
                    <a:srgbClr val="273583"/>
                  </a:solidFill>
                  <a:latin typeface="Marianne" panose="02000000000000000000" pitchFamily="2" charset="0"/>
                  <a:cs typeface="Arial"/>
                </a:rPr>
                <a:t>d</a:t>
              </a:r>
              <a:r>
                <a:rPr lang="fr-FR" sz="1600" b="1" spc="35" dirty="0" smtClean="0">
                  <a:solidFill>
                    <a:srgbClr val="273583"/>
                  </a:solidFill>
                  <a:latin typeface="Marianne" panose="02000000000000000000" pitchFamily="2" charset="0"/>
                  <a:cs typeface="Arial"/>
                </a:rPr>
                <a:t>i</a:t>
              </a:r>
              <a:r>
                <a:rPr lang="fr-FR" sz="1600" b="1" spc="55" dirty="0" smtClean="0">
                  <a:solidFill>
                    <a:srgbClr val="273583"/>
                  </a:solidFill>
                  <a:latin typeface="Marianne" panose="02000000000000000000" pitchFamily="2" charset="0"/>
                  <a:cs typeface="Arial"/>
                </a:rPr>
                <a:t>a</a:t>
              </a:r>
              <a:r>
                <a:rPr lang="fr-FR" sz="1600" b="1" spc="20" dirty="0" smtClean="0">
                  <a:solidFill>
                    <a:srgbClr val="273583"/>
                  </a:solidFill>
                  <a:latin typeface="Marianne" panose="02000000000000000000" pitchFamily="2" charset="0"/>
                  <a:cs typeface="Arial"/>
                </a:rPr>
                <a:t>q</a:t>
              </a:r>
              <a:r>
                <a:rPr lang="fr-FR" sz="1600" b="1" spc="55" dirty="0" smtClean="0">
                  <a:solidFill>
                    <a:srgbClr val="273583"/>
                  </a:solidFill>
                  <a:latin typeface="Marianne" panose="02000000000000000000" pitchFamily="2" charset="0"/>
                  <a:cs typeface="Arial"/>
                </a:rPr>
                <a:t>u</a:t>
              </a:r>
              <a:r>
                <a:rPr lang="fr-FR" sz="1600" b="1" spc="45" dirty="0" smtClean="0">
                  <a:solidFill>
                    <a:srgbClr val="273583"/>
                  </a:solidFill>
                  <a:latin typeface="Marianne" panose="02000000000000000000" pitchFamily="2" charset="0"/>
                  <a:cs typeface="Arial"/>
                </a:rPr>
                <a:t>e</a:t>
              </a:r>
              <a:endParaRPr lang="fr-FR" sz="1600" dirty="0">
                <a:solidFill>
                  <a:srgbClr val="273583"/>
                </a:solidFill>
                <a:latin typeface="Marianne" panose="02000000000000000000" pitchFamily="2" charset="0"/>
                <a:cs typeface="Arial"/>
              </a:endParaRPr>
            </a:p>
          </p:txBody>
        </p:sp>
        <p:sp>
          <p:nvSpPr>
            <p:cNvPr id="53" name="object 33"/>
            <p:cNvSpPr txBox="1"/>
            <p:nvPr/>
          </p:nvSpPr>
          <p:spPr>
            <a:xfrm>
              <a:off x="6404448" y="4461244"/>
              <a:ext cx="1800000" cy="558102"/>
            </a:xfrm>
            <a:prstGeom prst="rect">
              <a:avLst/>
            </a:prstGeom>
          </p:spPr>
          <p:txBody>
            <a:bodyPr vert="horz" wrap="square" lIns="0" tIns="12700" rIns="0" bIns="0" rtlCol="0">
              <a:spAutoFit/>
            </a:bodyPr>
            <a:lstStyle/>
            <a:p>
              <a:pPr marL="57150" marR="5080" indent="-45085" algn="ctr">
                <a:lnSpc>
                  <a:spcPct val="115500"/>
                </a:lnSpc>
                <a:spcBef>
                  <a:spcPts val="100"/>
                </a:spcBef>
              </a:pPr>
              <a:r>
                <a:rPr lang="fr-FR" sz="1600" b="1" spc="15" dirty="0" smtClean="0">
                  <a:solidFill>
                    <a:srgbClr val="273583"/>
                  </a:solidFill>
                  <a:latin typeface="Marianne" panose="02000000000000000000" pitchFamily="2" charset="0"/>
                  <a:cs typeface="Arial"/>
                </a:rPr>
                <a:t>D</a:t>
              </a:r>
              <a:r>
                <a:rPr lang="fr-FR" sz="1600" b="1" spc="40" dirty="0" smtClean="0">
                  <a:solidFill>
                    <a:srgbClr val="273583"/>
                  </a:solidFill>
                  <a:latin typeface="Marianne" panose="02000000000000000000" pitchFamily="2" charset="0"/>
                  <a:cs typeface="Arial"/>
                </a:rPr>
                <a:t>é</a:t>
              </a:r>
              <a:r>
                <a:rPr lang="fr-FR" sz="1600" b="1" spc="65" dirty="0" smtClean="0">
                  <a:solidFill>
                    <a:srgbClr val="273583"/>
                  </a:solidFill>
                  <a:latin typeface="Marianne" panose="02000000000000000000" pitchFamily="2" charset="0"/>
                  <a:cs typeface="Arial"/>
                </a:rPr>
                <a:t>f</a:t>
              </a:r>
              <a:r>
                <a:rPr lang="fr-FR" sz="1600" b="1" spc="35" dirty="0" smtClean="0">
                  <a:solidFill>
                    <a:srgbClr val="273583"/>
                  </a:solidFill>
                  <a:latin typeface="Marianne" panose="02000000000000000000" pitchFamily="2" charset="0"/>
                  <a:cs typeface="Arial"/>
                </a:rPr>
                <a:t>i</a:t>
              </a:r>
              <a:r>
                <a:rPr lang="fr-FR" sz="1600" b="1" spc="20" dirty="0" smtClean="0">
                  <a:solidFill>
                    <a:srgbClr val="273583"/>
                  </a:solidFill>
                  <a:latin typeface="Marianne" panose="02000000000000000000" pitchFamily="2" charset="0"/>
                  <a:cs typeface="Arial"/>
                </a:rPr>
                <a:t>b</a:t>
              </a:r>
              <a:r>
                <a:rPr lang="fr-FR" sz="1600" b="1" spc="75" dirty="0" smtClean="0">
                  <a:solidFill>
                    <a:srgbClr val="273583"/>
                  </a:solidFill>
                  <a:latin typeface="Marianne" panose="02000000000000000000" pitchFamily="2" charset="0"/>
                  <a:cs typeface="Arial"/>
                </a:rPr>
                <a:t>r</a:t>
              </a:r>
              <a:r>
                <a:rPr lang="fr-FR" sz="1600" b="1" spc="35" dirty="0" smtClean="0">
                  <a:solidFill>
                    <a:srgbClr val="273583"/>
                  </a:solidFill>
                  <a:latin typeface="Marianne" panose="02000000000000000000" pitchFamily="2" charset="0"/>
                  <a:cs typeface="Arial"/>
                </a:rPr>
                <a:t>ill</a:t>
              </a:r>
              <a:r>
                <a:rPr lang="fr-FR" sz="1600" b="1" spc="55" dirty="0" smtClean="0">
                  <a:solidFill>
                    <a:srgbClr val="273583"/>
                  </a:solidFill>
                  <a:latin typeface="Marianne" panose="02000000000000000000" pitchFamily="2" charset="0"/>
                  <a:cs typeface="Arial"/>
                </a:rPr>
                <a:t>a</a:t>
              </a:r>
              <a:r>
                <a:rPr lang="fr-FR" sz="1600" b="1" spc="125" dirty="0" smtClean="0">
                  <a:solidFill>
                    <a:srgbClr val="273583"/>
                  </a:solidFill>
                  <a:latin typeface="Marianne" panose="02000000000000000000" pitchFamily="2" charset="0"/>
                  <a:cs typeface="Arial"/>
                </a:rPr>
                <a:t>t</a:t>
              </a:r>
              <a:r>
                <a:rPr lang="fr-FR" sz="1600" b="1" spc="35" dirty="0" smtClean="0">
                  <a:solidFill>
                    <a:srgbClr val="273583"/>
                  </a:solidFill>
                  <a:latin typeface="Marianne" panose="02000000000000000000" pitchFamily="2" charset="0"/>
                  <a:cs typeface="Arial"/>
                </a:rPr>
                <a:t>i</a:t>
              </a:r>
              <a:r>
                <a:rPr lang="fr-FR" sz="1600" b="1" spc="5" dirty="0" smtClean="0">
                  <a:solidFill>
                    <a:srgbClr val="273583"/>
                  </a:solidFill>
                  <a:latin typeface="Marianne" panose="02000000000000000000" pitchFamily="2" charset="0"/>
                  <a:cs typeface="Arial"/>
                </a:rPr>
                <a:t>o</a:t>
              </a:r>
              <a:r>
                <a:rPr lang="fr-FR" sz="1600" b="1" spc="35" dirty="0" smtClean="0">
                  <a:solidFill>
                    <a:srgbClr val="273583"/>
                  </a:solidFill>
                  <a:latin typeface="Marianne" panose="02000000000000000000" pitchFamily="2" charset="0"/>
                  <a:cs typeface="Arial"/>
                </a:rPr>
                <a:t>n </a:t>
              </a:r>
              <a:r>
                <a:rPr lang="fr-FR" sz="1600" b="1" spc="10" dirty="0" smtClean="0">
                  <a:solidFill>
                    <a:srgbClr val="273583"/>
                  </a:solidFill>
                  <a:latin typeface="Marianne" panose="02000000000000000000" pitchFamily="2" charset="0"/>
                  <a:cs typeface="Arial"/>
                </a:rPr>
                <a:t>avec </a:t>
              </a:r>
              <a:r>
                <a:rPr lang="fr-FR" sz="1600" b="1" spc="55" dirty="0" smtClean="0">
                  <a:solidFill>
                    <a:srgbClr val="273583"/>
                  </a:solidFill>
                  <a:latin typeface="Marianne" panose="02000000000000000000" pitchFamily="2" charset="0"/>
                  <a:cs typeface="Arial"/>
                </a:rPr>
                <a:t>un</a:t>
              </a:r>
              <a:r>
                <a:rPr lang="fr-FR" sz="1600" b="1" spc="-105" dirty="0" smtClean="0">
                  <a:solidFill>
                    <a:srgbClr val="273583"/>
                  </a:solidFill>
                  <a:latin typeface="Marianne" panose="02000000000000000000" pitchFamily="2" charset="0"/>
                  <a:cs typeface="Arial"/>
                </a:rPr>
                <a:t> </a:t>
              </a:r>
              <a:r>
                <a:rPr lang="fr-FR" sz="1600" b="1" spc="-60" dirty="0" smtClean="0">
                  <a:solidFill>
                    <a:srgbClr val="273583"/>
                  </a:solidFill>
                  <a:latin typeface="Marianne" panose="02000000000000000000" pitchFamily="2" charset="0"/>
                  <a:cs typeface="Arial"/>
                </a:rPr>
                <a:t>DAE</a:t>
              </a:r>
              <a:endParaRPr lang="fr-FR" sz="1600" dirty="0">
                <a:solidFill>
                  <a:srgbClr val="273583"/>
                </a:solidFill>
                <a:latin typeface="Marianne" panose="02000000000000000000" pitchFamily="2" charset="0"/>
                <a:cs typeface="Arial"/>
              </a:endParaRPr>
            </a:p>
          </p:txBody>
        </p:sp>
        <p:sp>
          <p:nvSpPr>
            <p:cNvPr id="54" name="object 34"/>
            <p:cNvSpPr txBox="1"/>
            <p:nvPr/>
          </p:nvSpPr>
          <p:spPr>
            <a:xfrm>
              <a:off x="8581066" y="4474810"/>
              <a:ext cx="1800000" cy="558102"/>
            </a:xfrm>
            <a:prstGeom prst="rect">
              <a:avLst/>
            </a:prstGeom>
          </p:spPr>
          <p:txBody>
            <a:bodyPr vert="horz" wrap="square" lIns="0" tIns="12700" rIns="0" bIns="0" rtlCol="0">
              <a:spAutoFit/>
            </a:bodyPr>
            <a:lstStyle/>
            <a:p>
              <a:pPr marR="5080" indent="12700" algn="ctr">
                <a:lnSpc>
                  <a:spcPct val="115500"/>
                </a:lnSpc>
                <a:spcBef>
                  <a:spcPts val="100"/>
                </a:spcBef>
              </a:pPr>
              <a:r>
                <a:rPr lang="fr-FR" sz="1600" b="1" dirty="0" smtClean="0">
                  <a:solidFill>
                    <a:srgbClr val="273583"/>
                  </a:solidFill>
                  <a:latin typeface="Marianne" panose="02000000000000000000" pitchFamily="2" charset="0"/>
                  <a:cs typeface="Arial"/>
                </a:rPr>
                <a:t>Prise </a:t>
              </a:r>
              <a:r>
                <a:rPr lang="fr-FR" sz="1600" b="1" spc="50" dirty="0" smtClean="0">
                  <a:solidFill>
                    <a:srgbClr val="273583"/>
                  </a:solidFill>
                  <a:latin typeface="Marianne" panose="02000000000000000000" pitchFamily="2" charset="0"/>
                  <a:cs typeface="Arial"/>
                </a:rPr>
                <a:t>en</a:t>
              </a:r>
              <a:r>
                <a:rPr lang="fr-FR" sz="1600" b="1" spc="-100" dirty="0" smtClean="0">
                  <a:solidFill>
                    <a:srgbClr val="273583"/>
                  </a:solidFill>
                  <a:latin typeface="Marianne" panose="02000000000000000000" pitchFamily="2" charset="0"/>
                  <a:cs typeface="Arial"/>
                </a:rPr>
                <a:t> </a:t>
              </a:r>
              <a:r>
                <a:rPr lang="fr-FR" sz="1600" b="1" spc="15" dirty="0" smtClean="0">
                  <a:solidFill>
                    <a:srgbClr val="273583"/>
                  </a:solidFill>
                  <a:latin typeface="Marianne" panose="02000000000000000000" pitchFamily="2" charset="0"/>
                  <a:cs typeface="Arial"/>
                </a:rPr>
                <a:t>charge  </a:t>
              </a:r>
              <a:r>
                <a:rPr lang="fr-FR" sz="1600" b="1" spc="35" dirty="0" smtClean="0">
                  <a:solidFill>
                    <a:srgbClr val="273583"/>
                  </a:solidFill>
                  <a:latin typeface="Marianne" panose="02000000000000000000" pitchFamily="2" charset="0"/>
                  <a:cs typeface="Arial"/>
                </a:rPr>
                <a:t>médicale</a:t>
              </a:r>
              <a:endParaRPr lang="fr-FR" sz="1600" dirty="0">
                <a:solidFill>
                  <a:srgbClr val="273583"/>
                </a:solidFill>
                <a:latin typeface="Marianne" panose="02000000000000000000" pitchFamily="2" charset="0"/>
                <a:cs typeface="Arial"/>
              </a:endParaRPr>
            </a:p>
          </p:txBody>
        </p:sp>
        <p:sp>
          <p:nvSpPr>
            <p:cNvPr id="55" name="object 35"/>
            <p:cNvSpPr txBox="1"/>
            <p:nvPr/>
          </p:nvSpPr>
          <p:spPr>
            <a:xfrm>
              <a:off x="3538998" y="2560073"/>
              <a:ext cx="5534393" cy="289823"/>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273583"/>
                  </a:solidFill>
                  <a:latin typeface="Marianne" panose="02000000000000000000" pitchFamily="2" charset="0"/>
                  <a:cs typeface="Arial"/>
                </a:rPr>
                <a:t>Le</a:t>
              </a:r>
              <a:r>
                <a:rPr sz="1800" b="1" spc="-35" dirty="0">
                  <a:solidFill>
                    <a:srgbClr val="273583"/>
                  </a:solidFill>
                  <a:latin typeface="Marianne" panose="02000000000000000000" pitchFamily="2" charset="0"/>
                  <a:cs typeface="Arial"/>
                </a:rPr>
                <a:t> DAE,</a:t>
              </a:r>
              <a:r>
                <a:rPr sz="1800" b="1" spc="-30" dirty="0">
                  <a:solidFill>
                    <a:srgbClr val="273583"/>
                  </a:solidFill>
                  <a:latin typeface="Marianne" panose="02000000000000000000" pitchFamily="2" charset="0"/>
                  <a:cs typeface="Arial"/>
                </a:rPr>
                <a:t> </a:t>
              </a:r>
              <a:r>
                <a:rPr sz="1800" b="1" spc="90" dirty="0">
                  <a:solidFill>
                    <a:srgbClr val="273583"/>
                  </a:solidFill>
                  <a:latin typeface="Marianne" panose="02000000000000000000" pitchFamily="2" charset="0"/>
                  <a:cs typeface="Arial"/>
                </a:rPr>
                <a:t>un</a:t>
              </a:r>
              <a:r>
                <a:rPr sz="1800" b="1" spc="-30" dirty="0">
                  <a:solidFill>
                    <a:srgbClr val="273583"/>
                  </a:solidFill>
                  <a:latin typeface="Marianne" panose="02000000000000000000" pitchFamily="2" charset="0"/>
                  <a:cs typeface="Arial"/>
                </a:rPr>
                <a:t> </a:t>
              </a:r>
              <a:r>
                <a:rPr sz="1800" b="1" spc="114" dirty="0">
                  <a:solidFill>
                    <a:srgbClr val="273583"/>
                  </a:solidFill>
                  <a:latin typeface="Marianne" panose="02000000000000000000" pitchFamily="2" charset="0"/>
                  <a:cs typeface="Arial"/>
                </a:rPr>
                <a:t>élément</a:t>
              </a:r>
              <a:r>
                <a:rPr sz="1800" b="1" spc="-30" dirty="0">
                  <a:solidFill>
                    <a:srgbClr val="273583"/>
                  </a:solidFill>
                  <a:latin typeface="Marianne" panose="02000000000000000000" pitchFamily="2" charset="0"/>
                  <a:cs typeface="Arial"/>
                </a:rPr>
                <a:t> </a:t>
              </a:r>
              <a:r>
                <a:rPr sz="1800" b="1" spc="45" dirty="0">
                  <a:solidFill>
                    <a:srgbClr val="273583"/>
                  </a:solidFill>
                  <a:latin typeface="Marianne" panose="02000000000000000000" pitchFamily="2" charset="0"/>
                  <a:cs typeface="Arial"/>
                </a:rPr>
                <a:t>clé</a:t>
              </a:r>
              <a:r>
                <a:rPr sz="1800" b="1" spc="-35" dirty="0">
                  <a:solidFill>
                    <a:srgbClr val="273583"/>
                  </a:solidFill>
                  <a:latin typeface="Marianne" panose="02000000000000000000" pitchFamily="2" charset="0"/>
                  <a:cs typeface="Arial"/>
                </a:rPr>
                <a:t> </a:t>
              </a:r>
              <a:r>
                <a:rPr sz="1800" b="1" spc="70" dirty="0">
                  <a:solidFill>
                    <a:srgbClr val="273583"/>
                  </a:solidFill>
                  <a:latin typeface="Marianne" panose="02000000000000000000" pitchFamily="2" charset="0"/>
                  <a:cs typeface="Arial"/>
                </a:rPr>
                <a:t>de</a:t>
              </a:r>
              <a:r>
                <a:rPr sz="1800" b="1" spc="-30" dirty="0">
                  <a:solidFill>
                    <a:srgbClr val="273583"/>
                  </a:solidFill>
                  <a:latin typeface="Marianne" panose="02000000000000000000" pitchFamily="2" charset="0"/>
                  <a:cs typeface="Arial"/>
                </a:rPr>
                <a:t> </a:t>
              </a:r>
              <a:r>
                <a:rPr sz="1800" b="1" spc="90" dirty="0">
                  <a:solidFill>
                    <a:srgbClr val="273583"/>
                  </a:solidFill>
                  <a:latin typeface="Marianne" panose="02000000000000000000" pitchFamily="2" charset="0"/>
                  <a:cs typeface="Arial"/>
                </a:rPr>
                <a:t>la</a:t>
              </a:r>
              <a:r>
                <a:rPr sz="1800" b="1" spc="-30" dirty="0">
                  <a:solidFill>
                    <a:srgbClr val="273583"/>
                  </a:solidFill>
                  <a:latin typeface="Marianne" panose="02000000000000000000" pitchFamily="2" charset="0"/>
                  <a:cs typeface="Arial"/>
                </a:rPr>
                <a:t> </a:t>
              </a:r>
              <a:r>
                <a:rPr sz="1800" b="1" spc="70" dirty="0">
                  <a:solidFill>
                    <a:srgbClr val="273583"/>
                  </a:solidFill>
                  <a:latin typeface="Marianne" panose="02000000000000000000" pitchFamily="2" charset="0"/>
                  <a:cs typeface="Arial"/>
                </a:rPr>
                <a:t>chaîne</a:t>
              </a:r>
              <a:r>
                <a:rPr sz="1800" b="1" spc="-30" dirty="0">
                  <a:solidFill>
                    <a:srgbClr val="273583"/>
                  </a:solidFill>
                  <a:latin typeface="Marianne" panose="02000000000000000000" pitchFamily="2" charset="0"/>
                  <a:cs typeface="Arial"/>
                </a:rPr>
                <a:t> </a:t>
              </a:r>
              <a:r>
                <a:rPr sz="1800" b="1" spc="70" dirty="0">
                  <a:solidFill>
                    <a:srgbClr val="273583"/>
                  </a:solidFill>
                  <a:latin typeface="Marianne" panose="02000000000000000000" pitchFamily="2" charset="0"/>
                  <a:cs typeface="Arial"/>
                </a:rPr>
                <a:t>de</a:t>
              </a:r>
              <a:r>
                <a:rPr sz="1800" b="1" spc="-35" dirty="0">
                  <a:solidFill>
                    <a:srgbClr val="273583"/>
                  </a:solidFill>
                  <a:latin typeface="Marianne" panose="02000000000000000000" pitchFamily="2" charset="0"/>
                  <a:cs typeface="Arial"/>
                </a:rPr>
                <a:t> </a:t>
              </a:r>
              <a:r>
                <a:rPr sz="1800" b="1" spc="70" dirty="0">
                  <a:solidFill>
                    <a:srgbClr val="273583"/>
                  </a:solidFill>
                  <a:latin typeface="Marianne" panose="02000000000000000000" pitchFamily="2" charset="0"/>
                  <a:cs typeface="Arial"/>
                </a:rPr>
                <a:t>survie</a:t>
              </a:r>
              <a:endParaRPr sz="1800" dirty="0">
                <a:solidFill>
                  <a:srgbClr val="273583"/>
                </a:solidFill>
                <a:latin typeface="Marianne" panose="02000000000000000000" pitchFamily="2" charset="0"/>
                <a:cs typeface="Arial"/>
              </a:endParaRPr>
            </a:p>
          </p:txBody>
        </p:sp>
        <p:pic>
          <p:nvPicPr>
            <p:cNvPr id="56" name="Imag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167" y="3049627"/>
              <a:ext cx="1322994" cy="1322998"/>
            </a:xfrm>
            <a:prstGeom prst="rect">
              <a:avLst/>
            </a:prstGeom>
          </p:spPr>
        </p:pic>
        <p:pic>
          <p:nvPicPr>
            <p:cNvPr id="57" name="Imag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4952" y="3198719"/>
              <a:ext cx="1126995" cy="1126998"/>
            </a:xfrm>
            <a:prstGeom prst="rect">
              <a:avLst/>
            </a:prstGeom>
          </p:spPr>
        </p:pic>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5103" y="3207828"/>
              <a:ext cx="1126995" cy="1126998"/>
            </a:xfrm>
            <a:prstGeom prst="rect">
              <a:avLst/>
            </a:prstGeom>
          </p:spPr>
        </p:pic>
        <p:sp>
          <p:nvSpPr>
            <p:cNvPr id="59" name="object 27"/>
            <p:cNvSpPr txBox="1"/>
            <p:nvPr/>
          </p:nvSpPr>
          <p:spPr>
            <a:xfrm>
              <a:off x="2176000" y="3017539"/>
              <a:ext cx="3569568" cy="481319"/>
            </a:xfrm>
            <a:prstGeom prst="rect">
              <a:avLst/>
            </a:prstGeom>
          </p:spPr>
          <p:txBody>
            <a:bodyPr vert="horz" wrap="square" lIns="0" tIns="12700" rIns="0" bIns="0" rtlCol="0">
              <a:spAutoFit/>
            </a:bodyPr>
            <a:lstStyle/>
            <a:p>
              <a:pPr marL="12700" marR="5080">
                <a:lnSpc>
                  <a:spcPct val="115500"/>
                </a:lnSpc>
                <a:spcBef>
                  <a:spcPts val="114"/>
                </a:spcBef>
              </a:pPr>
              <a:r>
                <a:rPr lang="fr-FR" sz="2100" b="1" spc="40" dirty="0" smtClean="0">
                  <a:solidFill>
                    <a:srgbClr val="273583"/>
                  </a:solidFill>
                  <a:latin typeface="Marianne" panose="02000000000000000000" pitchFamily="2" charset="0"/>
                  <a:cs typeface="Arial"/>
                </a:rPr>
                <a:t>1.</a:t>
              </a:r>
              <a:endParaRPr sz="2100" b="1" spc="40" dirty="0">
                <a:solidFill>
                  <a:srgbClr val="273583"/>
                </a:solidFill>
                <a:latin typeface="Marianne" panose="02000000000000000000" pitchFamily="2" charset="0"/>
                <a:cs typeface="Arial"/>
              </a:endParaRPr>
            </a:p>
          </p:txBody>
        </p:sp>
        <p:sp>
          <p:nvSpPr>
            <p:cNvPr id="60" name="object 27"/>
            <p:cNvSpPr txBox="1"/>
            <p:nvPr/>
          </p:nvSpPr>
          <p:spPr>
            <a:xfrm>
              <a:off x="4433104" y="3052407"/>
              <a:ext cx="3569568" cy="481319"/>
            </a:xfrm>
            <a:prstGeom prst="rect">
              <a:avLst/>
            </a:prstGeom>
          </p:spPr>
          <p:txBody>
            <a:bodyPr vert="horz" wrap="square" lIns="0" tIns="12700" rIns="0" bIns="0" rtlCol="0">
              <a:spAutoFit/>
            </a:bodyPr>
            <a:lstStyle/>
            <a:p>
              <a:pPr marL="12700" marR="5080">
                <a:lnSpc>
                  <a:spcPct val="115500"/>
                </a:lnSpc>
                <a:spcBef>
                  <a:spcPts val="114"/>
                </a:spcBef>
              </a:pPr>
              <a:r>
                <a:rPr lang="fr-FR" sz="2100" b="1" spc="40" dirty="0" smtClean="0">
                  <a:solidFill>
                    <a:srgbClr val="273583"/>
                  </a:solidFill>
                  <a:latin typeface="Marianne" panose="02000000000000000000" pitchFamily="2" charset="0"/>
                  <a:cs typeface="Arial"/>
                </a:rPr>
                <a:t>2.</a:t>
              </a:r>
              <a:endParaRPr sz="2100" b="1" spc="40" dirty="0">
                <a:solidFill>
                  <a:srgbClr val="273583"/>
                </a:solidFill>
                <a:latin typeface="Marianne" panose="02000000000000000000" pitchFamily="2" charset="0"/>
                <a:cs typeface="Arial"/>
              </a:endParaRPr>
            </a:p>
          </p:txBody>
        </p:sp>
        <p:sp>
          <p:nvSpPr>
            <p:cNvPr id="61" name="object 27"/>
            <p:cNvSpPr txBox="1"/>
            <p:nvPr/>
          </p:nvSpPr>
          <p:spPr>
            <a:xfrm>
              <a:off x="6282838" y="3028164"/>
              <a:ext cx="3569568" cy="481319"/>
            </a:xfrm>
            <a:prstGeom prst="rect">
              <a:avLst/>
            </a:prstGeom>
          </p:spPr>
          <p:txBody>
            <a:bodyPr vert="horz" wrap="square" lIns="0" tIns="12700" rIns="0" bIns="0" rtlCol="0">
              <a:spAutoFit/>
            </a:bodyPr>
            <a:lstStyle/>
            <a:p>
              <a:pPr marL="12700" marR="5080">
                <a:lnSpc>
                  <a:spcPct val="115500"/>
                </a:lnSpc>
                <a:spcBef>
                  <a:spcPts val="114"/>
                </a:spcBef>
              </a:pPr>
              <a:r>
                <a:rPr lang="fr-FR" sz="2100" b="1" spc="40" dirty="0" smtClean="0">
                  <a:solidFill>
                    <a:srgbClr val="273583"/>
                  </a:solidFill>
                  <a:latin typeface="Marianne" panose="02000000000000000000" pitchFamily="2" charset="0"/>
                  <a:cs typeface="Arial"/>
                </a:rPr>
                <a:t>3.</a:t>
              </a:r>
              <a:endParaRPr sz="2100" b="1" spc="40" dirty="0">
                <a:solidFill>
                  <a:srgbClr val="273583"/>
                </a:solidFill>
                <a:latin typeface="Marianne" panose="02000000000000000000" pitchFamily="2" charset="0"/>
                <a:cs typeface="Arial"/>
              </a:endParaRPr>
            </a:p>
          </p:txBody>
        </p:sp>
        <p:sp>
          <p:nvSpPr>
            <p:cNvPr id="62" name="object 27"/>
            <p:cNvSpPr txBox="1"/>
            <p:nvPr/>
          </p:nvSpPr>
          <p:spPr>
            <a:xfrm>
              <a:off x="8354929" y="3031487"/>
              <a:ext cx="631911" cy="527661"/>
            </a:xfrm>
            <a:prstGeom prst="rect">
              <a:avLst/>
            </a:prstGeom>
          </p:spPr>
          <p:txBody>
            <a:bodyPr vert="horz" wrap="square" lIns="0" tIns="12700" rIns="0" bIns="0" rtlCol="0">
              <a:spAutoFit/>
            </a:bodyPr>
            <a:lstStyle/>
            <a:p>
              <a:pPr marL="12700" marR="5080">
                <a:lnSpc>
                  <a:spcPct val="115500"/>
                </a:lnSpc>
                <a:spcBef>
                  <a:spcPts val="114"/>
                </a:spcBef>
              </a:pPr>
              <a:r>
                <a:rPr lang="fr-FR" sz="2100" b="1" spc="40" dirty="0" smtClean="0">
                  <a:solidFill>
                    <a:srgbClr val="273583"/>
                  </a:solidFill>
                  <a:latin typeface="Marianne" panose="02000000000000000000" pitchFamily="2" charset="0"/>
                  <a:cs typeface="Arial"/>
                </a:rPr>
                <a:t>4.</a:t>
              </a:r>
              <a:endParaRPr sz="2100" b="1" spc="40" dirty="0">
                <a:solidFill>
                  <a:srgbClr val="273583"/>
                </a:solidFill>
                <a:latin typeface="Marianne" panose="02000000000000000000" pitchFamily="2" charset="0"/>
                <a:cs typeface="Arial"/>
              </a:endParaRPr>
            </a:p>
          </p:txBody>
        </p:sp>
        <p:pic>
          <p:nvPicPr>
            <p:cNvPr id="63" name="Imag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904193" y="3207828"/>
              <a:ext cx="1126995" cy="1126998"/>
            </a:xfrm>
            <a:prstGeom prst="rect">
              <a:avLst/>
            </a:prstGeom>
          </p:spPr>
        </p:pic>
      </p:grpSp>
      <p:sp>
        <p:nvSpPr>
          <p:cNvPr id="64" name="Rectangle à coins arrondis 63"/>
          <p:cNvSpPr/>
          <p:nvPr/>
        </p:nvSpPr>
        <p:spPr>
          <a:xfrm>
            <a:off x="682389" y="1242592"/>
            <a:ext cx="10809026" cy="1332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algn="just"/>
            <a:r>
              <a:rPr lang="fr-FR" sz="1500" dirty="0">
                <a:solidFill>
                  <a:schemeClr val="tx1"/>
                </a:solidFill>
                <a:latin typeface="Arial" panose="020B0604020202020204" pitchFamily="34" charset="0"/>
                <a:cs typeface="Arial" panose="020B0604020202020204" pitchFamily="34" charset="0"/>
              </a:rPr>
              <a:t>L’utilisation d’un DAE augmente de 10 fois les chances de la personne en arrêt cardiaque </a:t>
            </a:r>
            <a:r>
              <a:rPr lang="fr-FR" sz="1500" dirty="0" smtClean="0">
                <a:solidFill>
                  <a:schemeClr val="tx1"/>
                </a:solidFill>
                <a:latin typeface="Arial" panose="020B0604020202020204" pitchFamily="34" charset="0"/>
                <a:cs typeface="Arial" panose="020B0604020202020204" pitchFamily="34" charset="0"/>
              </a:rPr>
              <a:t>!</a:t>
            </a:r>
          </a:p>
          <a:p>
            <a:pPr marL="261938" algn="just"/>
            <a:endParaRPr lang="fr-FR" sz="1500" dirty="0">
              <a:solidFill>
                <a:schemeClr val="tx1"/>
              </a:solidFill>
              <a:latin typeface="Arial" panose="020B0604020202020204" pitchFamily="34" charset="0"/>
              <a:cs typeface="Arial" panose="020B0604020202020204" pitchFamily="34" charset="0"/>
            </a:endParaRPr>
          </a:p>
          <a:p>
            <a:pPr marL="261938" algn="just"/>
            <a:r>
              <a:rPr lang="fr-FR" sz="1500" dirty="0" smtClean="0">
                <a:solidFill>
                  <a:schemeClr val="tx1"/>
                </a:solidFill>
                <a:latin typeface="Arial" panose="020B0604020202020204" pitchFamily="34" charset="0"/>
                <a:cs typeface="Arial" panose="020B0604020202020204" pitchFamily="34" charset="0"/>
              </a:rPr>
              <a:t>Il </a:t>
            </a:r>
            <a:r>
              <a:rPr lang="fr-FR" sz="1500" dirty="0">
                <a:solidFill>
                  <a:schemeClr val="tx1"/>
                </a:solidFill>
                <a:latin typeface="Arial" panose="020B0604020202020204" pitchFamily="34" charset="0"/>
                <a:cs typeface="Arial" panose="020B0604020202020204" pitchFamily="34" charset="0"/>
              </a:rPr>
              <a:t>est indispensable que toute personne, témoin d’un arrêt cardiaque, initie la « chaîne de survie », formée de 4 maillons, qui procurent aux victimes d’un arrêt cardiaque les meilleures chances de survie. </a:t>
            </a:r>
            <a:endParaRPr lang="fr-FR" sz="1500" dirty="0" smtClean="0">
              <a:solidFill>
                <a:schemeClr val="tx1"/>
              </a:solidFill>
              <a:latin typeface="Arial" panose="020B0604020202020204" pitchFamily="34" charset="0"/>
              <a:cs typeface="Arial" panose="020B0604020202020204" pitchFamily="34" charset="0"/>
            </a:endParaRPr>
          </a:p>
        </p:txBody>
      </p:sp>
      <p:pic>
        <p:nvPicPr>
          <p:cNvPr id="65" name="Imag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850" y="1054100"/>
            <a:ext cx="720000" cy="720000"/>
          </a:xfrm>
          <a:prstGeom prst="rect">
            <a:avLst/>
          </a:prstGeom>
        </p:spPr>
      </p:pic>
      <p:sp>
        <p:nvSpPr>
          <p:cNvPr id="66"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3</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2058727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08"/>
        <p:cNvGrpSpPr/>
        <p:nvPr/>
      </p:nvGrpSpPr>
      <p:grpSpPr>
        <a:xfrm>
          <a:off x="0" y="0"/>
          <a:ext cx="0" cy="0"/>
          <a:chOff x="0" y="0"/>
          <a:chExt cx="0" cy="0"/>
        </a:xfrm>
      </p:grpSpPr>
      <p:sp>
        <p:nvSpPr>
          <p:cNvPr id="50" name="Google Shape;201;p32"/>
          <p:cNvSpPr txBox="1">
            <a:spLocks/>
          </p:cNvSpPr>
          <p:nvPr/>
        </p:nvSpPr>
        <p:spPr>
          <a:xfrm>
            <a:off x="1634205" y="232333"/>
            <a:ext cx="8494894" cy="468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4288" indent="0" algn="l" defTabSz="914400" rtl="0" eaLnBrk="1" latinLnBrk="0" hangingPunct="1">
              <a:lnSpc>
                <a:spcPct val="90000"/>
              </a:lnSpc>
              <a:spcBef>
                <a:spcPct val="0"/>
              </a:spcBef>
              <a:buNone/>
              <a:tabLst/>
              <a:defRPr sz="25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defTabSz="1219048"/>
            <a:r>
              <a:rPr lang="fr-FR" sz="2000" dirty="0">
                <a:solidFill>
                  <a:srgbClr val="000000"/>
                </a:solidFill>
                <a:latin typeface="Arial"/>
                <a:cs typeface="Calibri" panose="020F0502020204030204" pitchFamily="34" charset="0"/>
                <a:sym typeface="Montserrat ExtraBold"/>
              </a:rPr>
              <a:t>L</a:t>
            </a:r>
            <a:r>
              <a:rPr lang="fr-FR" sz="2000" dirty="0">
                <a:solidFill>
                  <a:srgbClr val="000000"/>
                </a:solidFill>
                <a:latin typeface="Arial"/>
              </a:rPr>
              <a:t>oi n°2018-527 du 28 juin 2018</a:t>
            </a:r>
            <a:endParaRPr lang="fr-FR" sz="2000" dirty="0">
              <a:solidFill>
                <a:srgbClr val="000000"/>
              </a:solidFill>
              <a:latin typeface="Arial"/>
              <a:cs typeface="Calibri" panose="020F0502020204030204" pitchFamily="34" charset="0"/>
              <a:sym typeface="Montserrat ExtraBold"/>
            </a:endParaRPr>
          </a:p>
        </p:txBody>
      </p:sp>
      <p:grpSp>
        <p:nvGrpSpPr>
          <p:cNvPr id="8" name="Groupe 7"/>
          <p:cNvGrpSpPr/>
          <p:nvPr/>
        </p:nvGrpSpPr>
        <p:grpSpPr>
          <a:xfrm>
            <a:off x="815522" y="986302"/>
            <a:ext cx="10559370" cy="4797343"/>
            <a:chOff x="431799" y="985190"/>
            <a:chExt cx="10560745" cy="4797968"/>
          </a:xfrm>
        </p:grpSpPr>
        <p:grpSp>
          <p:nvGrpSpPr>
            <p:cNvPr id="7" name="Groupe 6"/>
            <p:cNvGrpSpPr/>
            <p:nvPr/>
          </p:nvGrpSpPr>
          <p:grpSpPr>
            <a:xfrm>
              <a:off x="4463819" y="985190"/>
              <a:ext cx="6528725" cy="4797968"/>
              <a:chOff x="4463819" y="985190"/>
              <a:chExt cx="6528725" cy="4797968"/>
            </a:xfrm>
          </p:grpSpPr>
          <p:grpSp>
            <p:nvGrpSpPr>
              <p:cNvPr id="30409" name="Google Shape;30409;p762"/>
              <p:cNvGrpSpPr/>
              <p:nvPr/>
            </p:nvGrpSpPr>
            <p:grpSpPr>
              <a:xfrm>
                <a:off x="7275015" y="1827552"/>
                <a:ext cx="853421" cy="3094008"/>
                <a:chOff x="0" y="0"/>
                <a:chExt cx="1367483" cy="4744145"/>
              </a:xfrm>
            </p:grpSpPr>
            <p:cxnSp>
              <p:nvCxnSpPr>
                <p:cNvPr id="30410" name="Google Shape;30410;p762"/>
                <p:cNvCxnSpPr/>
                <p:nvPr/>
              </p:nvCxnSpPr>
              <p:spPr>
                <a:xfrm>
                  <a:off x="732482" y="0"/>
                  <a:ext cx="1" cy="4744145"/>
                </a:xfrm>
                <a:prstGeom prst="straightConnector1">
                  <a:avLst/>
                </a:prstGeom>
                <a:noFill/>
                <a:ln w="63500" cap="flat" cmpd="sng">
                  <a:solidFill>
                    <a:srgbClr val="E5E5E5"/>
                  </a:solidFill>
                  <a:prstDash val="solid"/>
                  <a:miter lim="400000"/>
                  <a:headEnd type="none" w="sm" len="sm"/>
                  <a:tailEnd type="none" w="sm" len="sm"/>
                </a:ln>
              </p:spPr>
            </p:cxnSp>
            <p:cxnSp>
              <p:nvCxnSpPr>
                <p:cNvPr id="30411" name="Google Shape;30411;p762"/>
                <p:cNvCxnSpPr/>
                <p:nvPr/>
              </p:nvCxnSpPr>
              <p:spPr>
                <a:xfrm>
                  <a:off x="727620" y="2326630"/>
                  <a:ext cx="639863" cy="1"/>
                </a:xfrm>
                <a:prstGeom prst="straightConnector1">
                  <a:avLst/>
                </a:prstGeom>
                <a:noFill/>
                <a:ln w="63500" cap="flat" cmpd="sng">
                  <a:solidFill>
                    <a:srgbClr val="E5E5E5"/>
                  </a:solidFill>
                  <a:prstDash val="solid"/>
                  <a:miter lim="400000"/>
                  <a:headEnd type="none" w="sm" len="sm"/>
                  <a:tailEnd type="none" w="sm" len="sm"/>
                </a:ln>
              </p:spPr>
            </p:cxnSp>
            <p:grpSp>
              <p:nvGrpSpPr>
                <p:cNvPr id="30412" name="Google Shape;30412;p762"/>
                <p:cNvGrpSpPr/>
                <p:nvPr/>
              </p:nvGrpSpPr>
              <p:grpSpPr>
                <a:xfrm>
                  <a:off x="639861" y="685881"/>
                  <a:ext cx="185244" cy="3392128"/>
                  <a:chOff x="0" y="0"/>
                  <a:chExt cx="185242" cy="3392126"/>
                </a:xfrm>
              </p:grpSpPr>
              <p:sp>
                <p:nvSpPr>
                  <p:cNvPr id="30413" name="Google Shape;30413;p762"/>
                  <p:cNvSpPr/>
                  <p:nvPr/>
                </p:nvSpPr>
                <p:spPr>
                  <a:xfrm>
                    <a:off x="0" y="0"/>
                    <a:ext cx="185242" cy="185242"/>
                  </a:xfrm>
                  <a:prstGeom prst="ellipse">
                    <a:avLst/>
                  </a:prstGeom>
                  <a:solidFill>
                    <a:srgbClr val="B9B9B9"/>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sp>
                <p:nvSpPr>
                  <p:cNvPr id="30414" name="Google Shape;30414;p762"/>
                  <p:cNvSpPr/>
                  <p:nvPr/>
                </p:nvSpPr>
                <p:spPr>
                  <a:xfrm>
                    <a:off x="0" y="3206883"/>
                    <a:ext cx="185242" cy="185243"/>
                  </a:xfrm>
                  <a:prstGeom prst="ellipse">
                    <a:avLst/>
                  </a:prstGeom>
                  <a:solidFill>
                    <a:srgbClr val="B9B9B9"/>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sp>
                <p:nvSpPr>
                  <p:cNvPr id="30415" name="Google Shape;30415;p762"/>
                  <p:cNvSpPr/>
                  <p:nvPr/>
                </p:nvSpPr>
                <p:spPr>
                  <a:xfrm>
                    <a:off x="0" y="1563828"/>
                    <a:ext cx="185242" cy="185243"/>
                  </a:xfrm>
                  <a:prstGeom prst="ellipse">
                    <a:avLst/>
                  </a:prstGeom>
                  <a:solidFill>
                    <a:srgbClr val="B9B9B9"/>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grpSp>
            <p:cxnSp>
              <p:nvCxnSpPr>
                <p:cNvPr id="30416" name="Google Shape;30416;p762"/>
                <p:cNvCxnSpPr/>
                <p:nvPr/>
              </p:nvCxnSpPr>
              <p:spPr>
                <a:xfrm>
                  <a:off x="0" y="787437"/>
                  <a:ext cx="639862" cy="1"/>
                </a:xfrm>
                <a:prstGeom prst="straightConnector1">
                  <a:avLst/>
                </a:prstGeom>
                <a:noFill/>
                <a:ln w="63500" cap="flat" cmpd="sng">
                  <a:solidFill>
                    <a:srgbClr val="E5E5E5"/>
                  </a:solidFill>
                  <a:prstDash val="solid"/>
                  <a:miter lim="400000"/>
                  <a:headEnd type="none" w="sm" len="sm"/>
                  <a:tailEnd type="none" w="sm" len="sm"/>
                </a:ln>
              </p:spPr>
            </p:cxnSp>
            <p:cxnSp>
              <p:nvCxnSpPr>
                <p:cNvPr id="30417" name="Google Shape;30417;p762"/>
                <p:cNvCxnSpPr/>
                <p:nvPr/>
              </p:nvCxnSpPr>
              <p:spPr>
                <a:xfrm>
                  <a:off x="0" y="3977157"/>
                  <a:ext cx="639862" cy="1"/>
                </a:xfrm>
                <a:prstGeom prst="straightConnector1">
                  <a:avLst/>
                </a:prstGeom>
                <a:noFill/>
                <a:ln w="63500" cap="flat" cmpd="sng">
                  <a:solidFill>
                    <a:srgbClr val="E5E5E5"/>
                  </a:solidFill>
                  <a:prstDash val="solid"/>
                  <a:miter lim="400000"/>
                  <a:headEnd type="none" w="sm" len="sm"/>
                  <a:tailEnd type="none" w="sm" len="sm"/>
                </a:ln>
              </p:spPr>
            </p:cxnSp>
          </p:grpSp>
          <p:grpSp>
            <p:nvGrpSpPr>
              <p:cNvPr id="30418" name="Google Shape;30418;p762"/>
              <p:cNvGrpSpPr/>
              <p:nvPr/>
            </p:nvGrpSpPr>
            <p:grpSpPr>
              <a:xfrm>
                <a:off x="8057102" y="2885663"/>
                <a:ext cx="2935442" cy="921097"/>
                <a:chOff x="-1" y="0"/>
                <a:chExt cx="4703618" cy="1412347"/>
              </a:xfrm>
            </p:grpSpPr>
            <p:grpSp>
              <p:nvGrpSpPr>
                <p:cNvPr id="30419" name="Google Shape;30419;p762"/>
                <p:cNvGrpSpPr/>
                <p:nvPr/>
              </p:nvGrpSpPr>
              <p:grpSpPr>
                <a:xfrm>
                  <a:off x="-1" y="0"/>
                  <a:ext cx="4703618" cy="1412347"/>
                  <a:chOff x="0" y="0"/>
                  <a:chExt cx="4703616" cy="1412346"/>
                </a:xfrm>
              </p:grpSpPr>
              <p:sp>
                <p:nvSpPr>
                  <p:cNvPr id="30420" name="Google Shape;30420;p762"/>
                  <p:cNvSpPr/>
                  <p:nvPr/>
                </p:nvSpPr>
                <p:spPr>
                  <a:xfrm>
                    <a:off x="0" y="0"/>
                    <a:ext cx="4703616" cy="1412346"/>
                  </a:xfrm>
                  <a:custGeom>
                    <a:avLst/>
                    <a:gdLst/>
                    <a:ahLst/>
                    <a:cxnLst/>
                    <a:rect l="l" t="t" r="r" b="b"/>
                    <a:pathLst>
                      <a:path w="21291" h="21599" extrusionOk="0">
                        <a:moveTo>
                          <a:pt x="17182" y="41"/>
                        </a:moveTo>
                        <a:lnTo>
                          <a:pt x="3151" y="0"/>
                        </a:lnTo>
                        <a:lnTo>
                          <a:pt x="3151" y="41"/>
                        </a:lnTo>
                        <a:lnTo>
                          <a:pt x="0" y="10723"/>
                        </a:lnTo>
                        <a:lnTo>
                          <a:pt x="3151" y="21599"/>
                        </a:lnTo>
                        <a:lnTo>
                          <a:pt x="3151" y="21581"/>
                        </a:lnTo>
                        <a:lnTo>
                          <a:pt x="17275" y="21527"/>
                        </a:lnTo>
                        <a:lnTo>
                          <a:pt x="17718" y="21538"/>
                        </a:lnTo>
                        <a:lnTo>
                          <a:pt x="18198" y="21512"/>
                        </a:lnTo>
                        <a:cubicBezTo>
                          <a:pt x="19023" y="21469"/>
                          <a:pt x="19804" y="20298"/>
                          <a:pt x="20377" y="18291"/>
                        </a:cubicBezTo>
                        <a:cubicBezTo>
                          <a:pt x="21590" y="14041"/>
                          <a:pt x="21600" y="7340"/>
                          <a:pt x="20377" y="3154"/>
                        </a:cubicBezTo>
                        <a:cubicBezTo>
                          <a:pt x="19821" y="1251"/>
                          <a:pt x="19068" y="180"/>
                          <a:pt x="18277" y="33"/>
                        </a:cubicBezTo>
                        <a:cubicBezTo>
                          <a:pt x="18095" y="-1"/>
                          <a:pt x="17912" y="15"/>
                          <a:pt x="17729" y="25"/>
                        </a:cubicBezTo>
                        <a:cubicBezTo>
                          <a:pt x="17547" y="36"/>
                          <a:pt x="17364" y="41"/>
                          <a:pt x="17182" y="41"/>
                        </a:cubicBezTo>
                        <a:close/>
                      </a:path>
                    </a:pathLst>
                  </a:custGeom>
                  <a:solidFill>
                    <a:srgbClr val="1F497D"/>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sp>
                <p:nvSpPr>
                  <p:cNvPr id="30422" name="Google Shape;30422;p762"/>
                  <p:cNvSpPr/>
                  <p:nvPr/>
                </p:nvSpPr>
                <p:spPr>
                  <a:xfrm>
                    <a:off x="3424357" y="134673"/>
                    <a:ext cx="1143001" cy="1143000"/>
                  </a:xfrm>
                  <a:prstGeom prst="ellipse">
                    <a:avLst/>
                  </a:prstGeom>
                  <a:solidFill>
                    <a:srgbClr val="FFFFFF"/>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grpSp>
            <p:sp>
              <p:nvSpPr>
                <p:cNvPr id="30425" name="Google Shape;30425;p762"/>
                <p:cNvSpPr/>
                <p:nvPr/>
              </p:nvSpPr>
              <p:spPr>
                <a:xfrm>
                  <a:off x="624007" y="94318"/>
                  <a:ext cx="2540001" cy="512516"/>
                </a:xfrm>
                <a:prstGeom prst="rect">
                  <a:avLst/>
                </a:prstGeom>
                <a:noFill/>
                <a:ln>
                  <a:noFill/>
                </a:ln>
              </p:spPr>
              <p:txBody>
                <a:bodyPr spcFirstLastPara="1" wrap="square" lIns="0" tIns="0" rIns="0" bIns="0" anchor="t" anchorCtr="0">
                  <a:noAutofit/>
                </a:bodyPr>
                <a:lstStyle/>
                <a:p>
                  <a:pPr marL="95988" algn="ctr" defTabSz="609509">
                    <a:defRPr/>
                  </a:pPr>
                  <a:r>
                    <a:rPr lang="fr-FR" sz="1600" b="1" dirty="0">
                      <a:solidFill>
                        <a:srgbClr val="FFFFFF"/>
                      </a:solidFill>
                      <a:latin typeface="Arial"/>
                      <a:cs typeface="Arial" panose="020B0604020202020204" pitchFamily="34" charset="0"/>
                    </a:rPr>
                    <a:t>Renforcement de la </a:t>
                  </a:r>
                </a:p>
                <a:p>
                  <a:pPr marL="95988" algn="ctr" defTabSz="609509">
                    <a:defRPr/>
                  </a:pPr>
                  <a:r>
                    <a:rPr lang="fr-FR" sz="1600" b="1" dirty="0">
                      <a:solidFill>
                        <a:srgbClr val="FFFFFF"/>
                      </a:solidFill>
                      <a:latin typeface="Arial"/>
                      <a:cs typeface="Arial" panose="020B0604020202020204" pitchFamily="34" charset="0"/>
                    </a:rPr>
                    <a:t>signalétique</a:t>
                  </a:r>
                </a:p>
              </p:txBody>
            </p:sp>
          </p:grpSp>
          <p:sp>
            <p:nvSpPr>
              <p:cNvPr id="30428" name="Google Shape;30428;p762"/>
              <p:cNvSpPr/>
              <p:nvPr/>
            </p:nvSpPr>
            <p:spPr>
              <a:xfrm>
                <a:off x="7292311" y="985190"/>
                <a:ext cx="900000" cy="899999"/>
              </a:xfrm>
              <a:prstGeom prst="ellipse">
                <a:avLst/>
              </a:prstGeom>
              <a:solidFill>
                <a:schemeClr val="bg1">
                  <a:lumMod val="85000"/>
                </a:schemeClr>
              </a:solidFill>
              <a:ln w="28575">
                <a:solidFill>
                  <a:schemeClr val="bg1">
                    <a:lumMod val="75000"/>
                  </a:schemeClr>
                </a:solid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grpSp>
            <p:nvGrpSpPr>
              <p:cNvPr id="30430" name="Google Shape;30430;p762"/>
              <p:cNvGrpSpPr/>
              <p:nvPr/>
            </p:nvGrpSpPr>
            <p:grpSpPr>
              <a:xfrm>
                <a:off x="4463819" y="1867329"/>
                <a:ext cx="2935442" cy="921097"/>
                <a:chOff x="0" y="-22255"/>
                <a:chExt cx="4703617" cy="1412347"/>
              </a:xfrm>
            </p:grpSpPr>
            <p:grpSp>
              <p:nvGrpSpPr>
                <p:cNvPr id="30431" name="Google Shape;30431;p762"/>
                <p:cNvGrpSpPr/>
                <p:nvPr/>
              </p:nvGrpSpPr>
              <p:grpSpPr>
                <a:xfrm>
                  <a:off x="0" y="-22255"/>
                  <a:ext cx="4703617" cy="1412347"/>
                  <a:chOff x="0" y="-22255"/>
                  <a:chExt cx="4703616" cy="1412346"/>
                </a:xfrm>
              </p:grpSpPr>
              <p:sp>
                <p:nvSpPr>
                  <p:cNvPr id="30432" name="Google Shape;30432;p762"/>
                  <p:cNvSpPr/>
                  <p:nvPr/>
                </p:nvSpPr>
                <p:spPr>
                  <a:xfrm>
                    <a:off x="0" y="-22255"/>
                    <a:ext cx="4703616" cy="1412346"/>
                  </a:xfrm>
                  <a:custGeom>
                    <a:avLst/>
                    <a:gdLst/>
                    <a:ahLst/>
                    <a:cxnLst/>
                    <a:rect l="l" t="t" r="r" b="b"/>
                    <a:pathLst>
                      <a:path w="21291" h="21599" extrusionOk="0">
                        <a:moveTo>
                          <a:pt x="4109" y="41"/>
                        </a:moveTo>
                        <a:lnTo>
                          <a:pt x="18140" y="0"/>
                        </a:lnTo>
                        <a:lnTo>
                          <a:pt x="18140" y="41"/>
                        </a:lnTo>
                        <a:lnTo>
                          <a:pt x="21291" y="10723"/>
                        </a:lnTo>
                        <a:lnTo>
                          <a:pt x="18140" y="21599"/>
                        </a:lnTo>
                        <a:lnTo>
                          <a:pt x="18140" y="21581"/>
                        </a:lnTo>
                        <a:lnTo>
                          <a:pt x="4016" y="21527"/>
                        </a:lnTo>
                        <a:lnTo>
                          <a:pt x="3573" y="21538"/>
                        </a:lnTo>
                        <a:lnTo>
                          <a:pt x="3093" y="21512"/>
                        </a:lnTo>
                        <a:cubicBezTo>
                          <a:pt x="2268" y="21469"/>
                          <a:pt x="1487" y="20298"/>
                          <a:pt x="914" y="18291"/>
                        </a:cubicBezTo>
                        <a:cubicBezTo>
                          <a:pt x="-299" y="14041"/>
                          <a:pt x="-309" y="7340"/>
                          <a:pt x="914" y="3154"/>
                        </a:cubicBezTo>
                        <a:cubicBezTo>
                          <a:pt x="1470" y="1251"/>
                          <a:pt x="2223" y="180"/>
                          <a:pt x="3014" y="33"/>
                        </a:cubicBezTo>
                        <a:cubicBezTo>
                          <a:pt x="3196" y="-1"/>
                          <a:pt x="3379" y="15"/>
                          <a:pt x="3562" y="25"/>
                        </a:cubicBezTo>
                        <a:cubicBezTo>
                          <a:pt x="3744" y="36"/>
                          <a:pt x="3927" y="41"/>
                          <a:pt x="4109" y="41"/>
                        </a:cubicBezTo>
                        <a:close/>
                      </a:path>
                    </a:pathLst>
                  </a:custGeom>
                  <a:solidFill>
                    <a:srgbClr val="2E72B0"/>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1600" dirty="0">
                      <a:solidFill>
                        <a:srgbClr val="333333"/>
                      </a:solidFill>
                      <a:latin typeface="Helvetica Neue Light"/>
                      <a:ea typeface="Helvetica Neue Light"/>
                      <a:cs typeface="Helvetica Neue Light"/>
                      <a:sym typeface="Helvetica Neue Light"/>
                    </a:endParaRPr>
                  </a:p>
                </p:txBody>
              </p:sp>
              <p:sp>
                <p:nvSpPr>
                  <p:cNvPr id="30434" name="Google Shape;30434;p762"/>
                  <p:cNvSpPr/>
                  <p:nvPr/>
                </p:nvSpPr>
                <p:spPr>
                  <a:xfrm>
                    <a:off x="136258" y="134673"/>
                    <a:ext cx="1143001" cy="1143000"/>
                  </a:xfrm>
                  <a:prstGeom prst="ellipse">
                    <a:avLst/>
                  </a:prstGeom>
                  <a:solidFill>
                    <a:srgbClr val="FFFFFF"/>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grpSp>
            <p:sp>
              <p:nvSpPr>
                <p:cNvPr id="30437" name="Google Shape;30437;p762"/>
                <p:cNvSpPr/>
                <p:nvPr/>
              </p:nvSpPr>
              <p:spPr>
                <a:xfrm>
                  <a:off x="1240390" y="45012"/>
                  <a:ext cx="3101846" cy="512515"/>
                </a:xfrm>
                <a:prstGeom prst="rect">
                  <a:avLst/>
                </a:prstGeom>
                <a:noFill/>
                <a:ln>
                  <a:noFill/>
                </a:ln>
              </p:spPr>
              <p:txBody>
                <a:bodyPr spcFirstLastPara="1" wrap="square" lIns="0" tIns="0" rIns="0" bIns="0" anchor="t" anchorCtr="0">
                  <a:noAutofit/>
                </a:bodyPr>
                <a:lstStyle/>
                <a:p>
                  <a:pPr algn="ctr" defTabSz="1219048">
                    <a:lnSpc>
                      <a:spcPct val="120000"/>
                    </a:lnSpc>
                    <a:buClr>
                      <a:srgbClr val="FFFFFF"/>
                    </a:buClr>
                    <a:buSzPts val="1600"/>
                  </a:pPr>
                  <a:r>
                    <a:rPr lang="fr-FR" sz="1600" b="1" dirty="0">
                      <a:solidFill>
                        <a:srgbClr val="FFFFFF"/>
                      </a:solidFill>
                      <a:latin typeface="Arial"/>
                      <a:cs typeface="Arial" panose="020B0604020202020204" pitchFamily="34" charset="0"/>
                    </a:rPr>
                    <a:t>Obligations d’équipement des  ERP</a:t>
                  </a:r>
                </a:p>
                <a:p>
                  <a:pPr algn="ctr" defTabSz="1219048">
                    <a:lnSpc>
                      <a:spcPct val="120000"/>
                    </a:lnSpc>
                    <a:buClr>
                      <a:srgbClr val="FFFFFF"/>
                    </a:buClr>
                    <a:buSzPts val="1600"/>
                  </a:pPr>
                  <a:endParaRPr lang="fr-FR" sz="1467" b="1" dirty="0">
                    <a:solidFill>
                      <a:srgbClr val="FFFFFF"/>
                    </a:solidFill>
                    <a:latin typeface="Arial"/>
                  </a:endParaRPr>
                </a:p>
              </p:txBody>
            </p:sp>
          </p:grpSp>
          <p:grpSp>
            <p:nvGrpSpPr>
              <p:cNvPr id="30439" name="Google Shape;30439;p762"/>
              <p:cNvGrpSpPr/>
              <p:nvPr/>
            </p:nvGrpSpPr>
            <p:grpSpPr>
              <a:xfrm>
                <a:off x="4463819" y="3976148"/>
                <a:ext cx="2935442" cy="921097"/>
                <a:chOff x="-2" y="22255"/>
                <a:chExt cx="4703619" cy="1412347"/>
              </a:xfrm>
            </p:grpSpPr>
            <p:grpSp>
              <p:nvGrpSpPr>
                <p:cNvPr id="30440" name="Google Shape;30440;p762"/>
                <p:cNvGrpSpPr/>
                <p:nvPr/>
              </p:nvGrpSpPr>
              <p:grpSpPr>
                <a:xfrm>
                  <a:off x="-2" y="22255"/>
                  <a:ext cx="4703619" cy="1412347"/>
                  <a:chOff x="-1" y="22255"/>
                  <a:chExt cx="4703617" cy="1412346"/>
                </a:xfrm>
              </p:grpSpPr>
              <p:sp>
                <p:nvSpPr>
                  <p:cNvPr id="30441" name="Google Shape;30441;p762"/>
                  <p:cNvSpPr/>
                  <p:nvPr/>
                </p:nvSpPr>
                <p:spPr>
                  <a:xfrm>
                    <a:off x="-1" y="22255"/>
                    <a:ext cx="4703617" cy="1412346"/>
                  </a:xfrm>
                  <a:custGeom>
                    <a:avLst/>
                    <a:gdLst/>
                    <a:ahLst/>
                    <a:cxnLst/>
                    <a:rect l="l" t="t" r="r" b="b"/>
                    <a:pathLst>
                      <a:path w="21291" h="21599" extrusionOk="0">
                        <a:moveTo>
                          <a:pt x="4109" y="41"/>
                        </a:moveTo>
                        <a:lnTo>
                          <a:pt x="18140" y="0"/>
                        </a:lnTo>
                        <a:lnTo>
                          <a:pt x="18140" y="41"/>
                        </a:lnTo>
                        <a:lnTo>
                          <a:pt x="21291" y="10723"/>
                        </a:lnTo>
                        <a:lnTo>
                          <a:pt x="18140" y="21599"/>
                        </a:lnTo>
                        <a:lnTo>
                          <a:pt x="18140" y="21581"/>
                        </a:lnTo>
                        <a:lnTo>
                          <a:pt x="4016" y="21527"/>
                        </a:lnTo>
                        <a:lnTo>
                          <a:pt x="3573" y="21538"/>
                        </a:lnTo>
                        <a:lnTo>
                          <a:pt x="3093" y="21512"/>
                        </a:lnTo>
                        <a:cubicBezTo>
                          <a:pt x="2268" y="21469"/>
                          <a:pt x="1487" y="20298"/>
                          <a:pt x="914" y="18291"/>
                        </a:cubicBezTo>
                        <a:cubicBezTo>
                          <a:pt x="-299" y="14041"/>
                          <a:pt x="-309" y="7340"/>
                          <a:pt x="914" y="3154"/>
                        </a:cubicBezTo>
                        <a:cubicBezTo>
                          <a:pt x="1470" y="1251"/>
                          <a:pt x="2223" y="180"/>
                          <a:pt x="3014" y="33"/>
                        </a:cubicBezTo>
                        <a:cubicBezTo>
                          <a:pt x="3196" y="-1"/>
                          <a:pt x="3379" y="15"/>
                          <a:pt x="3562" y="25"/>
                        </a:cubicBezTo>
                        <a:cubicBezTo>
                          <a:pt x="3744" y="36"/>
                          <a:pt x="3927" y="41"/>
                          <a:pt x="4109" y="41"/>
                        </a:cubicBezTo>
                        <a:close/>
                      </a:path>
                    </a:pathLst>
                  </a:custGeom>
                  <a:solidFill>
                    <a:srgbClr val="C00000"/>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sp>
                <p:nvSpPr>
                  <p:cNvPr id="30443" name="Google Shape;30443;p762"/>
                  <p:cNvSpPr/>
                  <p:nvPr/>
                </p:nvSpPr>
                <p:spPr>
                  <a:xfrm>
                    <a:off x="136257" y="134673"/>
                    <a:ext cx="1143001" cy="1143000"/>
                  </a:xfrm>
                  <a:prstGeom prst="ellipse">
                    <a:avLst/>
                  </a:prstGeom>
                  <a:solidFill>
                    <a:srgbClr val="FFFFFF"/>
                  </a:solidFill>
                  <a:ln>
                    <a:no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grpSp>
            <p:sp>
              <p:nvSpPr>
                <p:cNvPr id="30446" name="Google Shape;30446;p762"/>
                <p:cNvSpPr/>
                <p:nvPr/>
              </p:nvSpPr>
              <p:spPr>
                <a:xfrm>
                  <a:off x="1256427" y="134674"/>
                  <a:ext cx="2540001" cy="512515"/>
                </a:xfrm>
                <a:prstGeom prst="rect">
                  <a:avLst/>
                </a:prstGeom>
                <a:noFill/>
                <a:ln>
                  <a:noFill/>
                </a:ln>
              </p:spPr>
              <p:txBody>
                <a:bodyPr spcFirstLastPara="1" wrap="square" lIns="0" tIns="0" rIns="0" bIns="0" anchor="t" anchorCtr="0">
                  <a:noAutofit/>
                </a:bodyPr>
                <a:lstStyle/>
                <a:p>
                  <a:pPr marL="118518" lvl="1" algn="ctr" defTabSz="609509">
                    <a:tabLst>
                      <a:tab pos="476191" algn="l"/>
                    </a:tabLst>
                    <a:defRPr/>
                  </a:pPr>
                  <a:r>
                    <a:rPr lang="fr-FR" sz="1600" b="1" dirty="0">
                      <a:solidFill>
                        <a:srgbClr val="FFFFFF"/>
                      </a:solidFill>
                      <a:latin typeface="Arial"/>
                      <a:cs typeface="Arial" panose="020B0604020202020204" pitchFamily="34" charset="0"/>
                    </a:rPr>
                    <a:t>Création d’une base nationale des DAE</a:t>
                  </a:r>
                </a:p>
              </p:txBody>
            </p:sp>
          </p:grpSp>
          <p:pic>
            <p:nvPicPr>
              <p:cNvPr id="44" name="Imag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936" y="2122993"/>
                <a:ext cx="491837" cy="468061"/>
              </a:xfrm>
              <a:prstGeom prst="rect">
                <a:avLst/>
              </a:prstGeom>
            </p:spPr>
          </p:pic>
          <p:pic>
            <p:nvPicPr>
              <p:cNvPr id="45" name="Imag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548" y="3139248"/>
                <a:ext cx="432238" cy="411344"/>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677" y="1152370"/>
                <a:ext cx="531993" cy="555940"/>
              </a:xfrm>
              <a:prstGeom prst="rect">
                <a:avLst/>
              </a:prstGeom>
            </p:spPr>
          </p:pic>
          <p:grpSp>
            <p:nvGrpSpPr>
              <p:cNvPr id="6" name="Groupe 5"/>
              <p:cNvGrpSpPr/>
              <p:nvPr/>
            </p:nvGrpSpPr>
            <p:grpSpPr>
              <a:xfrm>
                <a:off x="7290673" y="4883159"/>
                <a:ext cx="900000" cy="899999"/>
                <a:chOff x="7290673" y="4883159"/>
                <a:chExt cx="900000" cy="899999"/>
              </a:xfrm>
            </p:grpSpPr>
            <p:sp>
              <p:nvSpPr>
                <p:cNvPr id="37" name="Google Shape;30428;p762"/>
                <p:cNvSpPr/>
                <p:nvPr/>
              </p:nvSpPr>
              <p:spPr>
                <a:xfrm>
                  <a:off x="7290673" y="4883159"/>
                  <a:ext cx="900000" cy="899999"/>
                </a:xfrm>
                <a:prstGeom prst="ellipse">
                  <a:avLst/>
                </a:prstGeom>
                <a:solidFill>
                  <a:schemeClr val="bg1">
                    <a:lumMod val="85000"/>
                  </a:schemeClr>
                </a:solidFill>
                <a:ln w="28575">
                  <a:solidFill>
                    <a:schemeClr val="bg1">
                      <a:lumMod val="75000"/>
                    </a:schemeClr>
                  </a:solidFill>
                </a:ln>
              </p:spPr>
              <p:txBody>
                <a:bodyPr spcFirstLastPara="1" wrap="square" lIns="0" tIns="0" rIns="0" bIns="0" anchor="t" anchorCtr="0">
                  <a:noAutofit/>
                </a:bodyPr>
                <a:lstStyle/>
                <a:p>
                  <a:pPr algn="ctr" defTabSz="1219048">
                    <a:lnSpc>
                      <a:spcPct val="80000"/>
                    </a:lnSpc>
                    <a:buClr>
                      <a:srgbClr val="333333"/>
                    </a:buClr>
                    <a:buSzPts val="5000"/>
                  </a:pPr>
                  <a:endParaRPr sz="3516">
                    <a:solidFill>
                      <a:srgbClr val="333333"/>
                    </a:solidFill>
                    <a:latin typeface="Helvetica Neue Light"/>
                    <a:ea typeface="Helvetica Neue Light"/>
                    <a:cs typeface="Helvetica Neue Light"/>
                    <a:sym typeface="Helvetica Neue Light"/>
                  </a:endParaRPr>
                </a:p>
              </p:txBody>
            </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4353" y="5048711"/>
                  <a:ext cx="551188" cy="576000"/>
                </a:xfrm>
                <a:prstGeom prst="rect">
                  <a:avLst/>
                </a:prstGeom>
              </p:spPr>
            </p:pic>
          </p:grpSp>
        </p:grpSp>
        <p:sp>
          <p:nvSpPr>
            <p:cNvPr id="35" name="Rectangle 34"/>
            <p:cNvSpPr/>
            <p:nvPr/>
          </p:nvSpPr>
          <p:spPr>
            <a:xfrm>
              <a:off x="431799" y="1708310"/>
              <a:ext cx="3720764" cy="3340401"/>
            </a:xfrm>
            <a:prstGeom prst="rect">
              <a:avLst/>
            </a:prstGeom>
            <a:solidFill>
              <a:schemeClr val="bg1"/>
            </a:solidFill>
            <a:ln w="19050">
              <a:solidFill>
                <a:schemeClr val="bg1">
                  <a:lumMod val="65000"/>
                  <a:alpha val="67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270" indent="-241270" algn="ctr" defTabSz="1219048">
                <a:buFont typeface="Wingdings" panose="05000000000000000000" pitchFamily="2" charset="2"/>
                <a:buChar char="§"/>
              </a:pPr>
              <a:r>
                <a:rPr lang="fr-FR" sz="1600" b="1" dirty="0">
                  <a:solidFill>
                    <a:srgbClr val="000000"/>
                  </a:solidFill>
                  <a:latin typeface="Arial"/>
                  <a:cs typeface="Calibri Light" panose="020F0302020204030204" pitchFamily="34" charset="0"/>
                </a:rPr>
                <a:t>Depuis 2007</a:t>
              </a:r>
              <a:r>
                <a:rPr lang="fr-FR" sz="1600" dirty="0">
                  <a:solidFill>
                    <a:srgbClr val="000000"/>
                  </a:solidFill>
                  <a:latin typeface="Arial"/>
                  <a:cs typeface="Calibri Light" panose="020F0302020204030204" pitchFamily="34" charset="0"/>
                </a:rPr>
                <a:t>, des </a:t>
              </a:r>
              <a:r>
                <a:rPr lang="fr-FR" sz="1600" b="1" dirty="0">
                  <a:solidFill>
                    <a:srgbClr val="000000"/>
                  </a:solidFill>
                  <a:latin typeface="Arial"/>
                  <a:cs typeface="Calibri Light" panose="020F0302020204030204" pitchFamily="34" charset="0"/>
                </a:rPr>
                <a:t>actions</a:t>
              </a:r>
              <a:r>
                <a:rPr lang="fr-FR" sz="1600" dirty="0">
                  <a:solidFill>
                    <a:srgbClr val="000000"/>
                  </a:solidFill>
                  <a:latin typeface="Arial"/>
                  <a:cs typeface="Calibri Light" panose="020F0302020204030204" pitchFamily="34" charset="0"/>
                </a:rPr>
                <a:t> </a:t>
              </a:r>
              <a:r>
                <a:rPr lang="fr-FR" sz="1600" b="1" dirty="0">
                  <a:solidFill>
                    <a:srgbClr val="000000"/>
                  </a:solidFill>
                  <a:latin typeface="Arial"/>
                  <a:cs typeface="Calibri Light" panose="020F0302020204030204" pitchFamily="34" charset="0"/>
                </a:rPr>
                <a:t>en faveur du développement de l’implantation des défibrillateurs automatisés externes </a:t>
              </a:r>
              <a:r>
                <a:rPr lang="fr-FR" sz="1600" dirty="0">
                  <a:solidFill>
                    <a:srgbClr val="000000"/>
                  </a:solidFill>
                  <a:latin typeface="Arial"/>
                  <a:cs typeface="Calibri Light" panose="020F0302020204030204" pitchFamily="34" charset="0"/>
                </a:rPr>
                <a:t>(DAE) sur l’ensemble du territoire et de leur facilité d’accès. </a:t>
              </a:r>
            </a:p>
            <a:p>
              <a:pPr marL="304762" indent="-304762" algn="just" defTabSz="1219048">
                <a:buFont typeface="Wingdings" panose="05000000000000000000" pitchFamily="2" charset="2"/>
                <a:buChar char="§"/>
              </a:pPr>
              <a:endParaRPr lang="fr-FR" sz="1600" dirty="0">
                <a:solidFill>
                  <a:srgbClr val="000000"/>
                </a:solidFill>
                <a:latin typeface="Arial"/>
                <a:cs typeface="Calibri Light" panose="020F0302020204030204" pitchFamily="34" charset="0"/>
              </a:endParaRPr>
            </a:p>
            <a:p>
              <a:pPr marL="380952" indent="-380952" algn="ctr" defTabSz="1219048">
                <a:buFont typeface="Wingdings" panose="05000000000000000000" pitchFamily="2" charset="2"/>
                <a:buChar char="§"/>
              </a:pPr>
              <a:r>
                <a:rPr lang="fr-FR" sz="1600" b="1" dirty="0">
                  <a:solidFill>
                    <a:srgbClr val="000000"/>
                  </a:solidFill>
                  <a:latin typeface="Arial"/>
                  <a:cs typeface="Calibri Light" panose="020F0302020204030204" pitchFamily="34" charset="0"/>
                </a:rPr>
                <a:t>Une nouvelle loi a été mise en œuvre en 2018 pour renforcer le cadre règlementaire</a:t>
              </a:r>
              <a:r>
                <a:rPr lang="fr-FR" sz="1600" dirty="0">
                  <a:solidFill>
                    <a:srgbClr val="000000"/>
                  </a:solidFill>
                  <a:latin typeface="Arial"/>
                  <a:cs typeface="Calibri Light" panose="020F0302020204030204" pitchFamily="34" charset="0"/>
                </a:rPr>
                <a:t>.</a:t>
              </a:r>
            </a:p>
          </p:txBody>
        </p:sp>
      </p:grpSp>
      <p:sp>
        <p:nvSpPr>
          <p:cNvPr id="38"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4</a:t>
            </a:fld>
            <a:endParaRPr lang="fr-FR" sz="1050" dirty="0">
              <a:solidFill>
                <a:srgbClr val="FFFFFF"/>
              </a:solidFill>
              <a:latin typeface="Arial"/>
              <a:ea typeface="+mn-ea"/>
              <a:cs typeface="+mn-cs"/>
            </a:endParaRPr>
          </a:p>
        </p:txBody>
      </p:sp>
      <p:grpSp>
        <p:nvGrpSpPr>
          <p:cNvPr id="39" name="Group 1265">
            <a:extLst>
              <a:ext uri="{FF2B5EF4-FFF2-40B4-BE49-F238E27FC236}">
                <a16:creationId xmlns:a16="http://schemas.microsoft.com/office/drawing/2014/main" id="{6A5D02F0-431B-9C40-8B6D-5B6C2C1394DE}"/>
              </a:ext>
            </a:extLst>
          </p:cNvPr>
          <p:cNvGrpSpPr>
            <a:grpSpLocks noChangeAspect="1"/>
          </p:cNvGrpSpPr>
          <p:nvPr/>
        </p:nvGrpSpPr>
        <p:grpSpPr>
          <a:xfrm>
            <a:off x="5058614" y="4164895"/>
            <a:ext cx="428834" cy="504000"/>
            <a:chOff x="2343037" y="3985883"/>
            <a:chExt cx="230070" cy="270397"/>
          </a:xfrm>
          <a:solidFill>
            <a:schemeClr val="tx1"/>
          </a:solidFill>
        </p:grpSpPr>
        <p:sp>
          <p:nvSpPr>
            <p:cNvPr id="40" name="Freeform 1146">
              <a:extLst>
                <a:ext uri="{FF2B5EF4-FFF2-40B4-BE49-F238E27FC236}">
                  <a16:creationId xmlns:a16="http://schemas.microsoft.com/office/drawing/2014/main" id="{B7286B67-D76E-A14F-945D-0D063931F45B}"/>
                </a:ext>
              </a:extLst>
            </p:cNvPr>
            <p:cNvSpPr/>
            <p:nvPr/>
          </p:nvSpPr>
          <p:spPr>
            <a:xfrm>
              <a:off x="2343037" y="3985883"/>
              <a:ext cx="230070" cy="270397"/>
            </a:xfrm>
            <a:custGeom>
              <a:avLst/>
              <a:gdLst>
                <a:gd name="connsiteX0" fmla="*/ 115035 w 230070"/>
                <a:gd name="connsiteY0" fmla="*/ 0 h 270397"/>
                <a:gd name="connsiteX1" fmla="*/ 0 w 230070"/>
                <a:gd name="connsiteY1" fmla="*/ 35262 h 270397"/>
                <a:gd name="connsiteX2" fmla="*/ 0 w 230070"/>
                <a:gd name="connsiteY2" fmla="*/ 235136 h 270397"/>
                <a:gd name="connsiteX3" fmla="*/ 115035 w 230070"/>
                <a:gd name="connsiteY3" fmla="*/ 270398 h 270397"/>
                <a:gd name="connsiteX4" fmla="*/ 230071 w 230070"/>
                <a:gd name="connsiteY4" fmla="*/ 235136 h 270397"/>
                <a:gd name="connsiteX5" fmla="*/ 230071 w 230070"/>
                <a:gd name="connsiteY5" fmla="*/ 35262 h 270397"/>
                <a:gd name="connsiteX6" fmla="*/ 115035 w 230070"/>
                <a:gd name="connsiteY6" fmla="*/ 0 h 270397"/>
                <a:gd name="connsiteX7" fmla="*/ 220724 w 230070"/>
                <a:gd name="connsiteY7" fmla="*/ 235136 h 270397"/>
                <a:gd name="connsiteX8" fmla="*/ 115035 w 230070"/>
                <a:gd name="connsiteY8" fmla="*/ 261078 h 270397"/>
                <a:gd name="connsiteX9" fmla="*/ 9346 w 230070"/>
                <a:gd name="connsiteY9" fmla="*/ 235136 h 270397"/>
                <a:gd name="connsiteX10" fmla="*/ 9346 w 230070"/>
                <a:gd name="connsiteY10" fmla="*/ 183584 h 270397"/>
                <a:gd name="connsiteX11" fmla="*/ 11297 w 230070"/>
                <a:gd name="connsiteY11" fmla="*/ 184828 h 270397"/>
                <a:gd name="connsiteX12" fmla="*/ 115035 w 230070"/>
                <a:gd name="connsiteY12" fmla="*/ 204118 h 270397"/>
                <a:gd name="connsiteX13" fmla="*/ 218766 w 230070"/>
                <a:gd name="connsiteY13" fmla="*/ 184828 h 270397"/>
                <a:gd name="connsiteX14" fmla="*/ 220724 w 230070"/>
                <a:gd name="connsiteY14" fmla="*/ 183584 h 270397"/>
                <a:gd name="connsiteX15" fmla="*/ 220724 w 230070"/>
                <a:gd name="connsiteY15" fmla="*/ 168849 h 270397"/>
                <a:gd name="connsiteX16" fmla="*/ 115035 w 230070"/>
                <a:gd name="connsiteY16" fmla="*/ 194798 h 270397"/>
                <a:gd name="connsiteX17" fmla="*/ 9346 w 230070"/>
                <a:gd name="connsiteY17" fmla="*/ 168849 h 270397"/>
                <a:gd name="connsiteX18" fmla="*/ 9346 w 230070"/>
                <a:gd name="connsiteY18" fmla="*/ 117297 h 270397"/>
                <a:gd name="connsiteX19" fmla="*/ 11297 w 230070"/>
                <a:gd name="connsiteY19" fmla="*/ 118540 h 270397"/>
                <a:gd name="connsiteX20" fmla="*/ 115035 w 230070"/>
                <a:gd name="connsiteY20" fmla="*/ 137831 h 270397"/>
                <a:gd name="connsiteX21" fmla="*/ 218766 w 230070"/>
                <a:gd name="connsiteY21" fmla="*/ 118540 h 270397"/>
                <a:gd name="connsiteX22" fmla="*/ 220724 w 230070"/>
                <a:gd name="connsiteY22" fmla="*/ 117297 h 270397"/>
                <a:gd name="connsiteX23" fmla="*/ 220724 w 230070"/>
                <a:gd name="connsiteY23" fmla="*/ 102569 h 270397"/>
                <a:gd name="connsiteX24" fmla="*/ 115035 w 230070"/>
                <a:gd name="connsiteY24" fmla="*/ 128511 h 270397"/>
                <a:gd name="connsiteX25" fmla="*/ 9346 w 230070"/>
                <a:gd name="connsiteY25" fmla="*/ 102569 h 270397"/>
                <a:gd name="connsiteX26" fmla="*/ 9346 w 230070"/>
                <a:gd name="connsiteY26" fmla="*/ 49983 h 270397"/>
                <a:gd name="connsiteX27" fmla="*/ 11297 w 230070"/>
                <a:gd name="connsiteY27" fmla="*/ 51234 h 270397"/>
                <a:gd name="connsiteX28" fmla="*/ 115035 w 230070"/>
                <a:gd name="connsiteY28" fmla="*/ 70524 h 270397"/>
                <a:gd name="connsiteX29" fmla="*/ 218766 w 230070"/>
                <a:gd name="connsiteY29" fmla="*/ 51234 h 270397"/>
                <a:gd name="connsiteX30" fmla="*/ 220724 w 230070"/>
                <a:gd name="connsiteY30" fmla="*/ 49983 h 270397"/>
                <a:gd name="connsiteX31" fmla="*/ 115035 w 230070"/>
                <a:gd name="connsiteY31" fmla="*/ 61204 h 270397"/>
                <a:gd name="connsiteX32" fmla="*/ 9346 w 230070"/>
                <a:gd name="connsiteY32" fmla="*/ 35262 h 270397"/>
                <a:gd name="connsiteX33" fmla="*/ 115035 w 230070"/>
                <a:gd name="connsiteY33" fmla="*/ 9313 h 270397"/>
                <a:gd name="connsiteX34" fmla="*/ 220724 w 230070"/>
                <a:gd name="connsiteY34" fmla="*/ 35262 h 270397"/>
                <a:gd name="connsiteX35" fmla="*/ 115035 w 230070"/>
                <a:gd name="connsiteY35" fmla="*/ 61204 h 27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0070" h="270397">
                  <a:moveTo>
                    <a:pt x="115035" y="0"/>
                  </a:moveTo>
                  <a:cubicBezTo>
                    <a:pt x="59269" y="0"/>
                    <a:pt x="0" y="12357"/>
                    <a:pt x="0" y="35262"/>
                  </a:cubicBezTo>
                  <a:lnTo>
                    <a:pt x="0" y="235136"/>
                  </a:lnTo>
                  <a:cubicBezTo>
                    <a:pt x="0" y="258041"/>
                    <a:pt x="59269" y="270398"/>
                    <a:pt x="115035" y="270398"/>
                  </a:cubicBezTo>
                  <a:cubicBezTo>
                    <a:pt x="170802" y="270398"/>
                    <a:pt x="230071" y="258041"/>
                    <a:pt x="230071" y="235136"/>
                  </a:cubicBezTo>
                  <a:lnTo>
                    <a:pt x="230071" y="35262"/>
                  </a:lnTo>
                  <a:cubicBezTo>
                    <a:pt x="230071" y="12357"/>
                    <a:pt x="170802" y="0"/>
                    <a:pt x="115035" y="0"/>
                  </a:cubicBezTo>
                  <a:close/>
                  <a:moveTo>
                    <a:pt x="220724" y="235136"/>
                  </a:moveTo>
                  <a:cubicBezTo>
                    <a:pt x="220724" y="245967"/>
                    <a:pt x="180518" y="261078"/>
                    <a:pt x="115035" y="261078"/>
                  </a:cubicBezTo>
                  <a:cubicBezTo>
                    <a:pt x="49553" y="261078"/>
                    <a:pt x="9346" y="245967"/>
                    <a:pt x="9346" y="235136"/>
                  </a:cubicBezTo>
                  <a:lnTo>
                    <a:pt x="9346" y="183584"/>
                  </a:lnTo>
                  <a:lnTo>
                    <a:pt x="11297" y="184828"/>
                  </a:lnTo>
                  <a:cubicBezTo>
                    <a:pt x="29830" y="196729"/>
                    <a:pt x="69579" y="204118"/>
                    <a:pt x="115035" y="204118"/>
                  </a:cubicBezTo>
                  <a:cubicBezTo>
                    <a:pt x="160484" y="204118"/>
                    <a:pt x="200233" y="196729"/>
                    <a:pt x="218766" y="184828"/>
                  </a:cubicBezTo>
                  <a:lnTo>
                    <a:pt x="220724" y="183584"/>
                  </a:lnTo>
                  <a:close/>
                  <a:moveTo>
                    <a:pt x="220724" y="168849"/>
                  </a:moveTo>
                  <a:cubicBezTo>
                    <a:pt x="220724" y="179687"/>
                    <a:pt x="180518" y="194798"/>
                    <a:pt x="115035" y="194798"/>
                  </a:cubicBezTo>
                  <a:cubicBezTo>
                    <a:pt x="49553" y="194798"/>
                    <a:pt x="9346" y="179687"/>
                    <a:pt x="9346" y="168849"/>
                  </a:cubicBezTo>
                  <a:lnTo>
                    <a:pt x="9346" y="117297"/>
                  </a:lnTo>
                  <a:lnTo>
                    <a:pt x="11297" y="118540"/>
                  </a:lnTo>
                  <a:cubicBezTo>
                    <a:pt x="29830" y="130441"/>
                    <a:pt x="69579" y="137831"/>
                    <a:pt x="115035" y="137831"/>
                  </a:cubicBezTo>
                  <a:cubicBezTo>
                    <a:pt x="160484" y="137831"/>
                    <a:pt x="200233" y="130441"/>
                    <a:pt x="218766" y="118540"/>
                  </a:cubicBezTo>
                  <a:lnTo>
                    <a:pt x="220724" y="117297"/>
                  </a:lnTo>
                  <a:close/>
                  <a:moveTo>
                    <a:pt x="220724" y="102569"/>
                  </a:moveTo>
                  <a:cubicBezTo>
                    <a:pt x="220724" y="113400"/>
                    <a:pt x="180518" y="128511"/>
                    <a:pt x="115035" y="128511"/>
                  </a:cubicBezTo>
                  <a:cubicBezTo>
                    <a:pt x="49553" y="128511"/>
                    <a:pt x="9346" y="113400"/>
                    <a:pt x="9346" y="102569"/>
                  </a:cubicBezTo>
                  <a:lnTo>
                    <a:pt x="9346" y="49983"/>
                  </a:lnTo>
                  <a:lnTo>
                    <a:pt x="11297" y="51234"/>
                  </a:lnTo>
                  <a:cubicBezTo>
                    <a:pt x="29830" y="63128"/>
                    <a:pt x="69579" y="70524"/>
                    <a:pt x="115035" y="70524"/>
                  </a:cubicBezTo>
                  <a:cubicBezTo>
                    <a:pt x="160484" y="70524"/>
                    <a:pt x="200233" y="63128"/>
                    <a:pt x="218766" y="51234"/>
                  </a:cubicBezTo>
                  <a:lnTo>
                    <a:pt x="220724" y="49983"/>
                  </a:lnTo>
                  <a:close/>
                  <a:moveTo>
                    <a:pt x="115035" y="61204"/>
                  </a:moveTo>
                  <a:cubicBezTo>
                    <a:pt x="49553" y="61204"/>
                    <a:pt x="9346" y="46093"/>
                    <a:pt x="9346" y="35262"/>
                  </a:cubicBezTo>
                  <a:cubicBezTo>
                    <a:pt x="9346" y="24424"/>
                    <a:pt x="49553" y="9313"/>
                    <a:pt x="115035" y="9313"/>
                  </a:cubicBezTo>
                  <a:cubicBezTo>
                    <a:pt x="180518" y="9313"/>
                    <a:pt x="220724" y="24424"/>
                    <a:pt x="220724" y="35262"/>
                  </a:cubicBezTo>
                  <a:cubicBezTo>
                    <a:pt x="220724" y="46093"/>
                    <a:pt x="180518" y="61204"/>
                    <a:pt x="115035" y="61204"/>
                  </a:cubicBezTo>
                  <a:close/>
                </a:path>
              </a:pathLst>
            </a:custGeom>
            <a:grpFill/>
            <a:ln w="9525" cap="flat">
              <a:solidFill>
                <a:schemeClr val="tx1"/>
              </a:solidFill>
              <a:prstDash val="solid"/>
              <a:miter/>
            </a:ln>
          </p:spPr>
          <p:txBody>
            <a:bodyPr rtlCol="0" anchor="ctr"/>
            <a:lstStyle/>
            <a:p>
              <a:endParaRPr lang="en-US"/>
            </a:p>
          </p:txBody>
        </p:sp>
        <p:sp>
          <p:nvSpPr>
            <p:cNvPr id="41" name="Freeform 1147">
              <a:extLst>
                <a:ext uri="{FF2B5EF4-FFF2-40B4-BE49-F238E27FC236}">
                  <a16:creationId xmlns:a16="http://schemas.microsoft.com/office/drawing/2014/main" id="{7A99DE04-842D-DF46-9C5D-39C8BBDBE461}"/>
                </a:ext>
              </a:extLst>
            </p:cNvPr>
            <p:cNvSpPr/>
            <p:nvPr/>
          </p:nvSpPr>
          <p:spPr>
            <a:xfrm>
              <a:off x="2449466" y="4077339"/>
              <a:ext cx="17206" cy="17157"/>
            </a:xfrm>
            <a:custGeom>
              <a:avLst/>
              <a:gdLst>
                <a:gd name="connsiteX0" fmla="*/ 8607 w 17206"/>
                <a:gd name="connsiteY0" fmla="*/ 0 h 17157"/>
                <a:gd name="connsiteX1" fmla="*/ 0 w 17206"/>
                <a:gd name="connsiteY1" fmla="*/ 8575 h 17157"/>
                <a:gd name="connsiteX2" fmla="*/ 8600 w 17206"/>
                <a:gd name="connsiteY2" fmla="*/ 17157 h 17157"/>
                <a:gd name="connsiteX3" fmla="*/ 17206 w 17206"/>
                <a:gd name="connsiteY3" fmla="*/ 8575 h 17157"/>
                <a:gd name="connsiteX4" fmla="*/ 17206 w 17206"/>
                <a:gd name="connsiteY4" fmla="*/ 8575 h 17157"/>
                <a:gd name="connsiteX5" fmla="*/ 8607 w 17206"/>
                <a:gd name="connsiteY5" fmla="*/ 0 h 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6" h="17157">
                  <a:moveTo>
                    <a:pt x="8607" y="0"/>
                  </a:moveTo>
                  <a:cubicBezTo>
                    <a:pt x="3850" y="0"/>
                    <a:pt x="0" y="3839"/>
                    <a:pt x="0" y="8575"/>
                  </a:cubicBezTo>
                  <a:cubicBezTo>
                    <a:pt x="0" y="13318"/>
                    <a:pt x="3850" y="17157"/>
                    <a:pt x="8600" y="17157"/>
                  </a:cubicBezTo>
                  <a:cubicBezTo>
                    <a:pt x="13356" y="17157"/>
                    <a:pt x="17206" y="13318"/>
                    <a:pt x="17206" y="8575"/>
                  </a:cubicBezTo>
                  <a:cubicBezTo>
                    <a:pt x="17206" y="8575"/>
                    <a:pt x="17206" y="8575"/>
                    <a:pt x="17206" y="8575"/>
                  </a:cubicBezTo>
                  <a:cubicBezTo>
                    <a:pt x="17206" y="3839"/>
                    <a:pt x="13356" y="0"/>
                    <a:pt x="8607" y="0"/>
                  </a:cubicBezTo>
                  <a:close/>
                </a:path>
              </a:pathLst>
            </a:custGeom>
            <a:grpFill/>
            <a:ln w="9525" cap="flat">
              <a:solidFill>
                <a:schemeClr val="tx1"/>
              </a:solidFill>
              <a:prstDash val="solid"/>
              <a:miter/>
            </a:ln>
          </p:spPr>
          <p:txBody>
            <a:bodyPr rtlCol="0" anchor="ctr"/>
            <a:lstStyle/>
            <a:p>
              <a:endParaRPr lang="en-US"/>
            </a:p>
          </p:txBody>
        </p:sp>
        <p:sp>
          <p:nvSpPr>
            <p:cNvPr id="42" name="Freeform 1148">
              <a:extLst>
                <a:ext uri="{FF2B5EF4-FFF2-40B4-BE49-F238E27FC236}">
                  <a16:creationId xmlns:a16="http://schemas.microsoft.com/office/drawing/2014/main" id="{B5E2117A-2561-1D4E-A29C-EB38CEF0FEB3}"/>
                </a:ext>
              </a:extLst>
            </p:cNvPr>
            <p:cNvSpPr/>
            <p:nvPr/>
          </p:nvSpPr>
          <p:spPr>
            <a:xfrm>
              <a:off x="2413828" y="4074374"/>
              <a:ext cx="17206" cy="17157"/>
            </a:xfrm>
            <a:custGeom>
              <a:avLst/>
              <a:gdLst>
                <a:gd name="connsiteX0" fmla="*/ 8600 w 17206"/>
                <a:gd name="connsiteY0" fmla="*/ 0 h 17157"/>
                <a:gd name="connsiteX1" fmla="*/ 0 w 17206"/>
                <a:gd name="connsiteY1" fmla="*/ 8582 h 17157"/>
                <a:gd name="connsiteX2" fmla="*/ 8600 w 17206"/>
                <a:gd name="connsiteY2" fmla="*/ 17157 h 17157"/>
                <a:gd name="connsiteX3" fmla="*/ 17206 w 17206"/>
                <a:gd name="connsiteY3" fmla="*/ 8582 h 17157"/>
                <a:gd name="connsiteX4" fmla="*/ 17206 w 17206"/>
                <a:gd name="connsiteY4" fmla="*/ 8582 h 17157"/>
                <a:gd name="connsiteX5" fmla="*/ 8607 w 17206"/>
                <a:gd name="connsiteY5" fmla="*/ 0 h 17157"/>
                <a:gd name="connsiteX6" fmla="*/ 8600 w 17206"/>
                <a:gd name="connsiteY6" fmla="*/ 0 h 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6" h="17157">
                  <a:moveTo>
                    <a:pt x="8600" y="0"/>
                  </a:moveTo>
                  <a:cubicBezTo>
                    <a:pt x="3850" y="0"/>
                    <a:pt x="0" y="3839"/>
                    <a:pt x="0" y="8582"/>
                  </a:cubicBezTo>
                  <a:cubicBezTo>
                    <a:pt x="-7" y="13318"/>
                    <a:pt x="3850" y="17157"/>
                    <a:pt x="8600" y="17157"/>
                  </a:cubicBezTo>
                  <a:cubicBezTo>
                    <a:pt x="13349" y="17157"/>
                    <a:pt x="17206" y="13318"/>
                    <a:pt x="17206" y="8582"/>
                  </a:cubicBezTo>
                  <a:cubicBezTo>
                    <a:pt x="17206" y="8582"/>
                    <a:pt x="17206" y="8582"/>
                    <a:pt x="17206" y="8582"/>
                  </a:cubicBezTo>
                  <a:cubicBezTo>
                    <a:pt x="17206" y="3846"/>
                    <a:pt x="13356" y="0"/>
                    <a:pt x="8607" y="0"/>
                  </a:cubicBezTo>
                  <a:cubicBezTo>
                    <a:pt x="8607" y="0"/>
                    <a:pt x="8600" y="0"/>
                    <a:pt x="8600" y="0"/>
                  </a:cubicBezTo>
                  <a:close/>
                </a:path>
              </a:pathLst>
            </a:custGeom>
            <a:grpFill/>
            <a:ln w="9525" cap="flat">
              <a:solidFill>
                <a:schemeClr val="tx1"/>
              </a:solidFill>
              <a:prstDash val="solid"/>
              <a:miter/>
            </a:ln>
          </p:spPr>
          <p:txBody>
            <a:bodyPr rtlCol="0" anchor="ctr"/>
            <a:lstStyle/>
            <a:p>
              <a:endParaRPr lang="en-US"/>
            </a:p>
          </p:txBody>
        </p:sp>
        <p:sp>
          <p:nvSpPr>
            <p:cNvPr id="43" name="Freeform 1149">
              <a:extLst>
                <a:ext uri="{FF2B5EF4-FFF2-40B4-BE49-F238E27FC236}">
                  <a16:creationId xmlns:a16="http://schemas.microsoft.com/office/drawing/2014/main" id="{62E9A1B5-7184-BE48-A9FE-9574FA7D9C5B}"/>
                </a:ext>
              </a:extLst>
            </p:cNvPr>
            <p:cNvSpPr/>
            <p:nvPr/>
          </p:nvSpPr>
          <p:spPr>
            <a:xfrm>
              <a:off x="2485111" y="4074374"/>
              <a:ext cx="17206" cy="17157"/>
            </a:xfrm>
            <a:custGeom>
              <a:avLst/>
              <a:gdLst>
                <a:gd name="connsiteX0" fmla="*/ 8600 w 17206"/>
                <a:gd name="connsiteY0" fmla="*/ 0 h 17157"/>
                <a:gd name="connsiteX1" fmla="*/ 0 w 17206"/>
                <a:gd name="connsiteY1" fmla="*/ 8582 h 17157"/>
                <a:gd name="connsiteX2" fmla="*/ 8600 w 17206"/>
                <a:gd name="connsiteY2" fmla="*/ 17157 h 17157"/>
                <a:gd name="connsiteX3" fmla="*/ 17206 w 17206"/>
                <a:gd name="connsiteY3" fmla="*/ 8582 h 17157"/>
                <a:gd name="connsiteX4" fmla="*/ 17206 w 17206"/>
                <a:gd name="connsiteY4" fmla="*/ 8582 h 17157"/>
                <a:gd name="connsiteX5" fmla="*/ 8607 w 17206"/>
                <a:gd name="connsiteY5" fmla="*/ 0 h 17157"/>
                <a:gd name="connsiteX6" fmla="*/ 8600 w 17206"/>
                <a:gd name="connsiteY6" fmla="*/ 0 h 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6" h="17157">
                  <a:moveTo>
                    <a:pt x="8600" y="0"/>
                  </a:moveTo>
                  <a:cubicBezTo>
                    <a:pt x="3850" y="0"/>
                    <a:pt x="0" y="3839"/>
                    <a:pt x="0" y="8582"/>
                  </a:cubicBezTo>
                  <a:cubicBezTo>
                    <a:pt x="0" y="13318"/>
                    <a:pt x="3850" y="17157"/>
                    <a:pt x="8600" y="17157"/>
                  </a:cubicBezTo>
                  <a:cubicBezTo>
                    <a:pt x="13349" y="17157"/>
                    <a:pt x="17206" y="13318"/>
                    <a:pt x="17206" y="8582"/>
                  </a:cubicBezTo>
                  <a:cubicBezTo>
                    <a:pt x="17206" y="8582"/>
                    <a:pt x="17206" y="8582"/>
                    <a:pt x="17206" y="8582"/>
                  </a:cubicBezTo>
                  <a:cubicBezTo>
                    <a:pt x="17206" y="3846"/>
                    <a:pt x="13356" y="0"/>
                    <a:pt x="8607" y="0"/>
                  </a:cubicBezTo>
                  <a:cubicBezTo>
                    <a:pt x="8607" y="0"/>
                    <a:pt x="8600" y="0"/>
                    <a:pt x="8600" y="0"/>
                  </a:cubicBezTo>
                  <a:close/>
                </a:path>
              </a:pathLst>
            </a:custGeom>
            <a:grpFill/>
            <a:ln w="9525" cap="flat">
              <a:solidFill>
                <a:schemeClr val="tx1"/>
              </a:solidFill>
              <a:prstDash val="solid"/>
              <a:miter/>
            </a:ln>
          </p:spPr>
          <p:txBody>
            <a:bodyPr rtlCol="0" anchor="ctr"/>
            <a:lstStyle/>
            <a:p>
              <a:endParaRPr lang="en-US"/>
            </a:p>
          </p:txBody>
        </p:sp>
        <p:sp>
          <p:nvSpPr>
            <p:cNvPr id="47" name="Freeform 1150">
              <a:extLst>
                <a:ext uri="{FF2B5EF4-FFF2-40B4-BE49-F238E27FC236}">
                  <a16:creationId xmlns:a16="http://schemas.microsoft.com/office/drawing/2014/main" id="{2D8C4214-BA7C-3B4D-8ECE-2DF000DC18DF}"/>
                </a:ext>
              </a:extLst>
            </p:cNvPr>
            <p:cNvSpPr/>
            <p:nvPr/>
          </p:nvSpPr>
          <p:spPr>
            <a:xfrm>
              <a:off x="2449466" y="4145101"/>
              <a:ext cx="17206" cy="17157"/>
            </a:xfrm>
            <a:custGeom>
              <a:avLst/>
              <a:gdLst>
                <a:gd name="connsiteX0" fmla="*/ 8607 w 17206"/>
                <a:gd name="connsiteY0" fmla="*/ 0 h 17157"/>
                <a:gd name="connsiteX1" fmla="*/ 0 w 17206"/>
                <a:gd name="connsiteY1" fmla="*/ 8575 h 17157"/>
                <a:gd name="connsiteX2" fmla="*/ 8600 w 17206"/>
                <a:gd name="connsiteY2" fmla="*/ 17157 h 17157"/>
                <a:gd name="connsiteX3" fmla="*/ 17206 w 17206"/>
                <a:gd name="connsiteY3" fmla="*/ 8582 h 17157"/>
                <a:gd name="connsiteX4" fmla="*/ 17206 w 17206"/>
                <a:gd name="connsiteY4" fmla="*/ 8575 h 17157"/>
                <a:gd name="connsiteX5" fmla="*/ 8607 w 17206"/>
                <a:gd name="connsiteY5" fmla="*/ 0 h 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6" h="17157">
                  <a:moveTo>
                    <a:pt x="8607" y="0"/>
                  </a:moveTo>
                  <a:cubicBezTo>
                    <a:pt x="3850" y="0"/>
                    <a:pt x="0" y="3839"/>
                    <a:pt x="0" y="8575"/>
                  </a:cubicBezTo>
                  <a:cubicBezTo>
                    <a:pt x="0" y="13318"/>
                    <a:pt x="3850" y="17157"/>
                    <a:pt x="8600" y="17157"/>
                  </a:cubicBezTo>
                  <a:cubicBezTo>
                    <a:pt x="13356" y="17157"/>
                    <a:pt x="17206" y="13318"/>
                    <a:pt x="17206" y="8582"/>
                  </a:cubicBezTo>
                  <a:cubicBezTo>
                    <a:pt x="17206" y="8582"/>
                    <a:pt x="17206" y="8575"/>
                    <a:pt x="17206" y="8575"/>
                  </a:cubicBezTo>
                  <a:cubicBezTo>
                    <a:pt x="17206" y="3839"/>
                    <a:pt x="13356" y="0"/>
                    <a:pt x="8607" y="0"/>
                  </a:cubicBezTo>
                  <a:close/>
                </a:path>
              </a:pathLst>
            </a:custGeom>
            <a:grpFill/>
            <a:ln w="9525" cap="flat">
              <a:solidFill>
                <a:schemeClr val="tx1"/>
              </a:solidFill>
              <a:prstDash val="solid"/>
              <a:miter/>
            </a:ln>
          </p:spPr>
          <p:txBody>
            <a:bodyPr rtlCol="0" anchor="ctr"/>
            <a:lstStyle/>
            <a:p>
              <a:endParaRPr lang="en-US"/>
            </a:p>
          </p:txBody>
        </p:sp>
        <p:sp>
          <p:nvSpPr>
            <p:cNvPr id="48" name="Freeform 1151">
              <a:extLst>
                <a:ext uri="{FF2B5EF4-FFF2-40B4-BE49-F238E27FC236}">
                  <a16:creationId xmlns:a16="http://schemas.microsoft.com/office/drawing/2014/main" id="{DFB5AFDB-667B-AA43-8762-3F1AA66AF9F6}"/>
                </a:ext>
              </a:extLst>
            </p:cNvPr>
            <p:cNvSpPr/>
            <p:nvPr/>
          </p:nvSpPr>
          <p:spPr>
            <a:xfrm>
              <a:off x="2413820" y="4142136"/>
              <a:ext cx="17213" cy="17164"/>
            </a:xfrm>
            <a:custGeom>
              <a:avLst/>
              <a:gdLst>
                <a:gd name="connsiteX0" fmla="*/ 8607 w 17213"/>
                <a:gd name="connsiteY0" fmla="*/ 0 h 17164"/>
                <a:gd name="connsiteX1" fmla="*/ 0 w 17213"/>
                <a:gd name="connsiteY1" fmla="*/ 8582 h 17164"/>
                <a:gd name="connsiteX2" fmla="*/ 8600 w 17213"/>
                <a:gd name="connsiteY2" fmla="*/ 17165 h 17164"/>
                <a:gd name="connsiteX3" fmla="*/ 17214 w 17213"/>
                <a:gd name="connsiteY3" fmla="*/ 8582 h 17164"/>
                <a:gd name="connsiteX4" fmla="*/ 17214 w 17213"/>
                <a:gd name="connsiteY4" fmla="*/ 8582 h 17164"/>
                <a:gd name="connsiteX5" fmla="*/ 8607 w 17213"/>
                <a:gd name="connsiteY5" fmla="*/ 0 h 1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13" h="17164">
                  <a:moveTo>
                    <a:pt x="8607" y="0"/>
                  </a:moveTo>
                  <a:cubicBezTo>
                    <a:pt x="3858" y="0"/>
                    <a:pt x="0" y="3839"/>
                    <a:pt x="0" y="8582"/>
                  </a:cubicBezTo>
                  <a:cubicBezTo>
                    <a:pt x="0" y="13318"/>
                    <a:pt x="3850" y="17165"/>
                    <a:pt x="8600" y="17165"/>
                  </a:cubicBezTo>
                  <a:cubicBezTo>
                    <a:pt x="13356" y="17165"/>
                    <a:pt x="17206" y="13325"/>
                    <a:pt x="17214" y="8582"/>
                  </a:cubicBezTo>
                  <a:cubicBezTo>
                    <a:pt x="17214" y="8582"/>
                    <a:pt x="17214" y="8582"/>
                    <a:pt x="17214" y="8582"/>
                  </a:cubicBezTo>
                  <a:cubicBezTo>
                    <a:pt x="17214" y="3846"/>
                    <a:pt x="13356" y="0"/>
                    <a:pt x="8607" y="0"/>
                  </a:cubicBezTo>
                  <a:close/>
                </a:path>
              </a:pathLst>
            </a:custGeom>
            <a:grpFill/>
            <a:ln w="9525" cap="flat">
              <a:solidFill>
                <a:schemeClr val="tx1"/>
              </a:solidFill>
              <a:prstDash val="solid"/>
              <a:miter/>
            </a:ln>
          </p:spPr>
          <p:txBody>
            <a:bodyPr rtlCol="0" anchor="ctr"/>
            <a:lstStyle/>
            <a:p>
              <a:endParaRPr lang="en-US"/>
            </a:p>
          </p:txBody>
        </p:sp>
        <p:sp>
          <p:nvSpPr>
            <p:cNvPr id="49" name="Freeform 1152">
              <a:extLst>
                <a:ext uri="{FF2B5EF4-FFF2-40B4-BE49-F238E27FC236}">
                  <a16:creationId xmlns:a16="http://schemas.microsoft.com/office/drawing/2014/main" id="{C448530C-244F-3F42-9309-9492858DF742}"/>
                </a:ext>
              </a:extLst>
            </p:cNvPr>
            <p:cNvSpPr/>
            <p:nvPr/>
          </p:nvSpPr>
          <p:spPr>
            <a:xfrm>
              <a:off x="2485104" y="4142136"/>
              <a:ext cx="17213" cy="17164"/>
            </a:xfrm>
            <a:custGeom>
              <a:avLst/>
              <a:gdLst>
                <a:gd name="connsiteX0" fmla="*/ 8607 w 17213"/>
                <a:gd name="connsiteY0" fmla="*/ 0 h 17164"/>
                <a:gd name="connsiteX1" fmla="*/ 0 w 17213"/>
                <a:gd name="connsiteY1" fmla="*/ 8582 h 17164"/>
                <a:gd name="connsiteX2" fmla="*/ 8607 w 17213"/>
                <a:gd name="connsiteY2" fmla="*/ 17165 h 17164"/>
                <a:gd name="connsiteX3" fmla="*/ 17214 w 17213"/>
                <a:gd name="connsiteY3" fmla="*/ 8582 h 17164"/>
                <a:gd name="connsiteX4" fmla="*/ 17214 w 17213"/>
                <a:gd name="connsiteY4" fmla="*/ 8582 h 17164"/>
                <a:gd name="connsiteX5" fmla="*/ 8607 w 17213"/>
                <a:gd name="connsiteY5" fmla="*/ 0 h 1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13" h="17164">
                  <a:moveTo>
                    <a:pt x="8607" y="0"/>
                  </a:moveTo>
                  <a:cubicBezTo>
                    <a:pt x="3857" y="0"/>
                    <a:pt x="0" y="3839"/>
                    <a:pt x="0" y="8582"/>
                  </a:cubicBezTo>
                  <a:cubicBezTo>
                    <a:pt x="0" y="13318"/>
                    <a:pt x="3850" y="17165"/>
                    <a:pt x="8607" y="17165"/>
                  </a:cubicBezTo>
                  <a:cubicBezTo>
                    <a:pt x="13356" y="17165"/>
                    <a:pt x="17206" y="13325"/>
                    <a:pt x="17214" y="8582"/>
                  </a:cubicBezTo>
                  <a:cubicBezTo>
                    <a:pt x="17214" y="8582"/>
                    <a:pt x="17214" y="8582"/>
                    <a:pt x="17214" y="8582"/>
                  </a:cubicBezTo>
                  <a:cubicBezTo>
                    <a:pt x="17214" y="3839"/>
                    <a:pt x="13356" y="0"/>
                    <a:pt x="8607" y="0"/>
                  </a:cubicBezTo>
                  <a:close/>
                </a:path>
              </a:pathLst>
            </a:custGeom>
            <a:grpFill/>
            <a:ln w="9525" cap="flat">
              <a:solidFill>
                <a:schemeClr val="tx1"/>
              </a:solidFill>
              <a:prstDash val="solid"/>
              <a:miter/>
            </a:ln>
          </p:spPr>
          <p:txBody>
            <a:bodyPr rtlCol="0" anchor="ctr"/>
            <a:lstStyle/>
            <a:p>
              <a:endParaRPr lang="en-US"/>
            </a:p>
          </p:txBody>
        </p:sp>
        <p:sp>
          <p:nvSpPr>
            <p:cNvPr id="51" name="Freeform 1153">
              <a:extLst>
                <a:ext uri="{FF2B5EF4-FFF2-40B4-BE49-F238E27FC236}">
                  <a16:creationId xmlns:a16="http://schemas.microsoft.com/office/drawing/2014/main" id="{0DAC7EB7-72F2-0140-83BE-51E6FEDC8A12}"/>
                </a:ext>
              </a:extLst>
            </p:cNvPr>
            <p:cNvSpPr/>
            <p:nvPr/>
          </p:nvSpPr>
          <p:spPr>
            <a:xfrm>
              <a:off x="2449466" y="4211381"/>
              <a:ext cx="17206" cy="17164"/>
            </a:xfrm>
            <a:custGeom>
              <a:avLst/>
              <a:gdLst>
                <a:gd name="connsiteX0" fmla="*/ 8607 w 17206"/>
                <a:gd name="connsiteY0" fmla="*/ 0 h 17164"/>
                <a:gd name="connsiteX1" fmla="*/ 0 w 17206"/>
                <a:gd name="connsiteY1" fmla="*/ 8582 h 17164"/>
                <a:gd name="connsiteX2" fmla="*/ 8600 w 17206"/>
                <a:gd name="connsiteY2" fmla="*/ 17165 h 17164"/>
                <a:gd name="connsiteX3" fmla="*/ 17206 w 17206"/>
                <a:gd name="connsiteY3" fmla="*/ 8590 h 17164"/>
                <a:gd name="connsiteX4" fmla="*/ 17206 w 17206"/>
                <a:gd name="connsiteY4" fmla="*/ 8582 h 17164"/>
                <a:gd name="connsiteX5" fmla="*/ 8607 w 17206"/>
                <a:gd name="connsiteY5" fmla="*/ 0 h 1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6" h="17164">
                  <a:moveTo>
                    <a:pt x="8607" y="0"/>
                  </a:moveTo>
                  <a:cubicBezTo>
                    <a:pt x="3850" y="0"/>
                    <a:pt x="0" y="3839"/>
                    <a:pt x="0" y="8582"/>
                  </a:cubicBezTo>
                  <a:cubicBezTo>
                    <a:pt x="-7" y="13318"/>
                    <a:pt x="3850" y="17165"/>
                    <a:pt x="8600" y="17165"/>
                  </a:cubicBezTo>
                  <a:cubicBezTo>
                    <a:pt x="13349" y="17165"/>
                    <a:pt x="17206" y="13325"/>
                    <a:pt x="17206" y="8590"/>
                  </a:cubicBezTo>
                  <a:cubicBezTo>
                    <a:pt x="17206" y="8582"/>
                    <a:pt x="17206" y="8582"/>
                    <a:pt x="17206" y="8582"/>
                  </a:cubicBezTo>
                  <a:cubicBezTo>
                    <a:pt x="17206" y="3846"/>
                    <a:pt x="13356" y="0"/>
                    <a:pt x="8607" y="0"/>
                  </a:cubicBezTo>
                  <a:close/>
                </a:path>
              </a:pathLst>
            </a:custGeom>
            <a:grpFill/>
            <a:ln w="9525" cap="flat">
              <a:solidFill>
                <a:schemeClr val="tx1"/>
              </a:solidFill>
              <a:prstDash val="solid"/>
              <a:miter/>
            </a:ln>
          </p:spPr>
          <p:txBody>
            <a:bodyPr rtlCol="0" anchor="ctr"/>
            <a:lstStyle/>
            <a:p>
              <a:endParaRPr lang="en-US"/>
            </a:p>
          </p:txBody>
        </p:sp>
        <p:sp>
          <p:nvSpPr>
            <p:cNvPr id="52" name="Freeform 1154">
              <a:extLst>
                <a:ext uri="{FF2B5EF4-FFF2-40B4-BE49-F238E27FC236}">
                  <a16:creationId xmlns:a16="http://schemas.microsoft.com/office/drawing/2014/main" id="{883EE820-B9C8-F949-8373-0766F943FC66}"/>
                </a:ext>
              </a:extLst>
            </p:cNvPr>
            <p:cNvSpPr/>
            <p:nvPr/>
          </p:nvSpPr>
          <p:spPr>
            <a:xfrm>
              <a:off x="2413828" y="4208424"/>
              <a:ext cx="17206" cy="17157"/>
            </a:xfrm>
            <a:custGeom>
              <a:avLst/>
              <a:gdLst>
                <a:gd name="connsiteX0" fmla="*/ 8600 w 17206"/>
                <a:gd name="connsiteY0" fmla="*/ 0 h 17157"/>
                <a:gd name="connsiteX1" fmla="*/ 0 w 17206"/>
                <a:gd name="connsiteY1" fmla="*/ 8582 h 17157"/>
                <a:gd name="connsiteX2" fmla="*/ 8600 w 17206"/>
                <a:gd name="connsiteY2" fmla="*/ 17157 h 17157"/>
                <a:gd name="connsiteX3" fmla="*/ 17206 w 17206"/>
                <a:gd name="connsiteY3" fmla="*/ 8582 h 17157"/>
                <a:gd name="connsiteX4" fmla="*/ 8607 w 17206"/>
                <a:gd name="connsiteY4" fmla="*/ 0 h 17157"/>
                <a:gd name="connsiteX5" fmla="*/ 8600 w 17206"/>
                <a:gd name="connsiteY5" fmla="*/ 0 h 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6" h="17157">
                  <a:moveTo>
                    <a:pt x="8600" y="0"/>
                  </a:moveTo>
                  <a:cubicBezTo>
                    <a:pt x="3850" y="0"/>
                    <a:pt x="0" y="3839"/>
                    <a:pt x="0" y="8582"/>
                  </a:cubicBezTo>
                  <a:cubicBezTo>
                    <a:pt x="0" y="13318"/>
                    <a:pt x="3850" y="17157"/>
                    <a:pt x="8600" y="17157"/>
                  </a:cubicBezTo>
                  <a:cubicBezTo>
                    <a:pt x="13349" y="17157"/>
                    <a:pt x="17199" y="13318"/>
                    <a:pt x="17206" y="8582"/>
                  </a:cubicBezTo>
                  <a:cubicBezTo>
                    <a:pt x="17206" y="3846"/>
                    <a:pt x="13356" y="0"/>
                    <a:pt x="8607" y="0"/>
                  </a:cubicBezTo>
                  <a:cubicBezTo>
                    <a:pt x="8607" y="0"/>
                    <a:pt x="8600" y="0"/>
                    <a:pt x="8600" y="0"/>
                  </a:cubicBezTo>
                  <a:close/>
                </a:path>
              </a:pathLst>
            </a:custGeom>
            <a:grpFill/>
            <a:ln w="9525" cap="flat">
              <a:solidFill>
                <a:schemeClr val="tx1"/>
              </a:solidFill>
              <a:prstDash val="solid"/>
              <a:miter/>
            </a:ln>
          </p:spPr>
          <p:txBody>
            <a:bodyPr rtlCol="0" anchor="ctr"/>
            <a:lstStyle/>
            <a:p>
              <a:endParaRPr lang="en-US"/>
            </a:p>
          </p:txBody>
        </p:sp>
        <p:sp>
          <p:nvSpPr>
            <p:cNvPr id="53" name="Freeform 1155">
              <a:extLst>
                <a:ext uri="{FF2B5EF4-FFF2-40B4-BE49-F238E27FC236}">
                  <a16:creationId xmlns:a16="http://schemas.microsoft.com/office/drawing/2014/main" id="{19ABF9E7-181B-4143-A177-DB3A22F4B1F4}"/>
                </a:ext>
              </a:extLst>
            </p:cNvPr>
            <p:cNvSpPr/>
            <p:nvPr/>
          </p:nvSpPr>
          <p:spPr>
            <a:xfrm>
              <a:off x="2485111" y="4208424"/>
              <a:ext cx="17206" cy="17157"/>
            </a:xfrm>
            <a:custGeom>
              <a:avLst/>
              <a:gdLst>
                <a:gd name="connsiteX0" fmla="*/ 8600 w 17206"/>
                <a:gd name="connsiteY0" fmla="*/ 0 h 17157"/>
                <a:gd name="connsiteX1" fmla="*/ 0 w 17206"/>
                <a:gd name="connsiteY1" fmla="*/ 8582 h 17157"/>
                <a:gd name="connsiteX2" fmla="*/ 8607 w 17206"/>
                <a:gd name="connsiteY2" fmla="*/ 17157 h 17157"/>
                <a:gd name="connsiteX3" fmla="*/ 17206 w 17206"/>
                <a:gd name="connsiteY3" fmla="*/ 8582 h 17157"/>
                <a:gd name="connsiteX4" fmla="*/ 8607 w 17206"/>
                <a:gd name="connsiteY4" fmla="*/ 0 h 17157"/>
                <a:gd name="connsiteX5" fmla="*/ 8600 w 17206"/>
                <a:gd name="connsiteY5" fmla="*/ 0 h 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6" h="17157">
                  <a:moveTo>
                    <a:pt x="8600" y="0"/>
                  </a:moveTo>
                  <a:cubicBezTo>
                    <a:pt x="3850" y="0"/>
                    <a:pt x="0" y="3839"/>
                    <a:pt x="0" y="8582"/>
                  </a:cubicBezTo>
                  <a:cubicBezTo>
                    <a:pt x="0" y="13318"/>
                    <a:pt x="3850" y="17157"/>
                    <a:pt x="8607" y="17157"/>
                  </a:cubicBezTo>
                  <a:cubicBezTo>
                    <a:pt x="13356" y="17157"/>
                    <a:pt x="17199" y="13318"/>
                    <a:pt x="17206" y="8582"/>
                  </a:cubicBezTo>
                  <a:cubicBezTo>
                    <a:pt x="17206" y="3846"/>
                    <a:pt x="13356" y="0"/>
                    <a:pt x="8607" y="0"/>
                  </a:cubicBezTo>
                  <a:cubicBezTo>
                    <a:pt x="8607" y="0"/>
                    <a:pt x="8600" y="0"/>
                    <a:pt x="8600" y="0"/>
                  </a:cubicBezTo>
                  <a:close/>
                </a:path>
              </a:pathLst>
            </a:custGeom>
            <a:grpFill/>
            <a:ln w="9525"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82367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7" name="Rectangle 36"/>
          <p:cNvSpPr/>
          <p:nvPr/>
        </p:nvSpPr>
        <p:spPr>
          <a:xfrm>
            <a:off x="2478166" y="2942046"/>
            <a:ext cx="7918969" cy="899883"/>
          </a:xfrm>
          <a:prstGeom prst="rect">
            <a:avLst/>
          </a:prstGeom>
          <a:noFill/>
          <a:ln w="25400" cap="flat" cmpd="sng" algn="ctr">
            <a:noFill/>
            <a:prstDash val="solid"/>
          </a:ln>
          <a:effectLst/>
        </p:spPr>
        <p:txBody>
          <a:bodyPr rtlCol="0" anchor="ctr"/>
          <a:lstStyle/>
          <a:p>
            <a:pPr algn="ctr" defTabSz="609509">
              <a:defRPr/>
            </a:pPr>
            <a:endParaRPr lang="fr-FR" sz="1333" b="1" dirty="0">
              <a:solidFill>
                <a:srgbClr val="002060"/>
              </a:solidFill>
              <a:latin typeface="Calibri" panose="020F0502020204030204" pitchFamily="34" charset="0"/>
              <a:cs typeface="Calibri" panose="020F0502020204030204" pitchFamily="34" charset="0"/>
            </a:endParaRPr>
          </a:p>
        </p:txBody>
      </p:sp>
      <p:sp>
        <p:nvSpPr>
          <p:cNvPr id="20" name="Google Shape;201;p32"/>
          <p:cNvSpPr txBox="1">
            <a:spLocks/>
          </p:cNvSpPr>
          <p:nvPr/>
        </p:nvSpPr>
        <p:spPr>
          <a:xfrm>
            <a:off x="1634204" y="231767"/>
            <a:ext cx="8494894" cy="468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spcFirstLastPara="1" vert="horz" wrap="square" lIns="121884" tIns="121884" rIns="121884" bIns="121884" rtlCol="0" anchor="ctr" anchorCtr="0">
            <a:noAutofit/>
          </a:bodyPr>
          <a:lstStyle>
            <a:lvl1pPr marL="14288" lvl="0" indent="0" algn="l" defTabSz="914400" rtl="0" eaLnBrk="1" latinLnBrk="0" hangingPunct="1">
              <a:lnSpc>
                <a:spcPct val="90000"/>
              </a:lnSpc>
              <a:spcBef>
                <a:spcPts val="0"/>
              </a:spcBef>
              <a:spcAft>
                <a:spcPts val="0"/>
              </a:spcAft>
              <a:buSzPts val="2400"/>
              <a:buNone/>
              <a:tabLst/>
              <a:defRPr sz="2500" b="1" kern="1200">
                <a:solidFill>
                  <a:schemeClr val="accent2"/>
                </a:solidFill>
                <a:latin typeface="+mn-lt"/>
                <a:ea typeface="+mn-ea"/>
                <a:cs typeface="+mn-cs"/>
              </a:defRPr>
            </a:lvl1pPr>
            <a:lvl2pPr lvl="1">
              <a:spcBef>
                <a:spcPts val="0"/>
              </a:spcBef>
              <a:spcAft>
                <a:spcPts val="0"/>
              </a:spcAft>
              <a:buSzPts val="2400"/>
              <a:buNone/>
              <a:defRPr sz="2400">
                <a:solidFill>
                  <a:schemeClr val="lt1"/>
                </a:solidFill>
                <a:latin typeface="+mn-lt"/>
                <a:ea typeface="+mn-ea"/>
                <a:cs typeface="+mn-cs"/>
              </a:defRPr>
            </a:lvl2pPr>
            <a:lvl3pPr lvl="2">
              <a:spcBef>
                <a:spcPts val="0"/>
              </a:spcBef>
              <a:spcAft>
                <a:spcPts val="0"/>
              </a:spcAft>
              <a:buSzPts val="2400"/>
              <a:buNone/>
              <a:defRPr sz="2400">
                <a:solidFill>
                  <a:schemeClr val="lt1"/>
                </a:solidFill>
                <a:latin typeface="+mn-lt"/>
                <a:ea typeface="+mn-ea"/>
                <a:cs typeface="+mn-cs"/>
              </a:defRPr>
            </a:lvl3pPr>
            <a:lvl4pPr lvl="3">
              <a:spcBef>
                <a:spcPts val="0"/>
              </a:spcBef>
              <a:spcAft>
                <a:spcPts val="0"/>
              </a:spcAft>
              <a:buSzPts val="2400"/>
              <a:buNone/>
              <a:defRPr sz="2400">
                <a:solidFill>
                  <a:schemeClr val="lt1"/>
                </a:solidFill>
                <a:latin typeface="+mn-lt"/>
                <a:ea typeface="+mn-ea"/>
                <a:cs typeface="+mn-cs"/>
              </a:defRPr>
            </a:lvl4pPr>
            <a:lvl5pPr lvl="4">
              <a:spcBef>
                <a:spcPts val="0"/>
              </a:spcBef>
              <a:spcAft>
                <a:spcPts val="0"/>
              </a:spcAft>
              <a:buSzPts val="2400"/>
              <a:buNone/>
              <a:defRPr sz="2400">
                <a:solidFill>
                  <a:schemeClr val="lt1"/>
                </a:solidFill>
                <a:latin typeface="+mn-lt"/>
                <a:ea typeface="+mn-ea"/>
                <a:cs typeface="+mn-cs"/>
              </a:defRPr>
            </a:lvl5pPr>
            <a:lvl6pPr lvl="5">
              <a:spcBef>
                <a:spcPts val="0"/>
              </a:spcBef>
              <a:spcAft>
                <a:spcPts val="0"/>
              </a:spcAft>
              <a:buSzPts val="2400"/>
              <a:buNone/>
              <a:defRPr sz="2400">
                <a:solidFill>
                  <a:schemeClr val="lt1"/>
                </a:solidFill>
                <a:latin typeface="+mn-lt"/>
                <a:ea typeface="+mn-ea"/>
                <a:cs typeface="+mn-cs"/>
              </a:defRPr>
            </a:lvl6pPr>
            <a:lvl7pPr lvl="6">
              <a:spcBef>
                <a:spcPts val="0"/>
              </a:spcBef>
              <a:spcAft>
                <a:spcPts val="0"/>
              </a:spcAft>
              <a:buSzPts val="2400"/>
              <a:buNone/>
              <a:defRPr sz="2400">
                <a:solidFill>
                  <a:schemeClr val="lt1"/>
                </a:solidFill>
                <a:latin typeface="+mn-lt"/>
                <a:ea typeface="+mn-ea"/>
                <a:cs typeface="+mn-cs"/>
              </a:defRPr>
            </a:lvl7pPr>
            <a:lvl8pPr lvl="7">
              <a:spcBef>
                <a:spcPts val="0"/>
              </a:spcBef>
              <a:spcAft>
                <a:spcPts val="0"/>
              </a:spcAft>
              <a:buSzPts val="2400"/>
              <a:buNone/>
              <a:defRPr sz="2400">
                <a:solidFill>
                  <a:schemeClr val="lt1"/>
                </a:solidFill>
                <a:latin typeface="+mn-lt"/>
                <a:ea typeface="+mn-ea"/>
                <a:cs typeface="+mn-cs"/>
              </a:defRPr>
            </a:lvl8pPr>
            <a:lvl9pPr lvl="8">
              <a:spcBef>
                <a:spcPts val="0"/>
              </a:spcBef>
              <a:spcAft>
                <a:spcPts val="0"/>
              </a:spcAft>
              <a:buSzPts val="2400"/>
              <a:buNone/>
              <a:defRPr sz="2400">
                <a:solidFill>
                  <a:schemeClr val="lt1"/>
                </a:solidFill>
                <a:latin typeface="+mn-lt"/>
                <a:ea typeface="+mn-ea"/>
                <a:cs typeface="+mn-cs"/>
              </a:defRPr>
            </a:lvl9pPr>
          </a:lstStyle>
          <a:p>
            <a:pPr marL="0" defTabSz="1219048"/>
            <a:r>
              <a:rPr lang="fr-FR" sz="2000" dirty="0">
                <a:solidFill>
                  <a:srgbClr val="000000"/>
                </a:solidFill>
                <a:latin typeface="Arial"/>
                <a:cs typeface="Calibri" panose="020F0502020204030204" pitchFamily="34" charset="0"/>
                <a:sym typeface="Montserrat ExtraBold"/>
              </a:rPr>
              <a:t>Qui doit s’équiper ?</a:t>
            </a:r>
          </a:p>
        </p:txBody>
      </p:sp>
      <p:grpSp>
        <p:nvGrpSpPr>
          <p:cNvPr id="17" name="Groupe 16"/>
          <p:cNvGrpSpPr/>
          <p:nvPr/>
        </p:nvGrpSpPr>
        <p:grpSpPr>
          <a:xfrm>
            <a:off x="920580" y="3857332"/>
            <a:ext cx="9014791" cy="2303700"/>
            <a:chOff x="-1537429" y="3593867"/>
            <a:chExt cx="5734539" cy="1728000"/>
          </a:xfrm>
        </p:grpSpPr>
        <p:sp>
          <p:nvSpPr>
            <p:cNvPr id="21" name="Rectangle 20"/>
            <p:cNvSpPr/>
            <p:nvPr/>
          </p:nvSpPr>
          <p:spPr bwMode="gray">
            <a:xfrm>
              <a:off x="-1537429" y="3593867"/>
              <a:ext cx="65051" cy="1728000"/>
            </a:xfrm>
            <a:prstGeom prst="rect">
              <a:avLst/>
            </a:prstGeom>
            <a:solidFill>
              <a:srgbClr val="1F497D"/>
            </a:solidFill>
            <a:ln w="9525" algn="ctr">
              <a:noFill/>
              <a:miter lim="800000"/>
              <a:headEnd/>
              <a:tailEnd/>
            </a:ln>
            <a:effectLst/>
          </p:spPr>
          <p:txBody>
            <a:bodyPr lIns="84656" tIns="0" rIns="86389" bIns="0" rtlCol="0" anchor="ctr"/>
            <a:lstStyle/>
            <a:p>
              <a:pPr algn="ctr" defTabSz="1219048">
                <a:spcBef>
                  <a:spcPct val="0"/>
                </a:spcBef>
                <a:buSzPct val="90000"/>
                <a:defRPr/>
              </a:pPr>
              <a:endParaRPr lang="fr-FR" sz="2133" b="1" kern="0" dirty="0">
                <a:solidFill>
                  <a:srgbClr val="FFFFFF"/>
                </a:solidFill>
                <a:latin typeface="Arial"/>
                <a:cs typeface="Arial" pitchFamily="34" charset="0"/>
              </a:endParaRPr>
            </a:p>
          </p:txBody>
        </p:sp>
        <p:sp>
          <p:nvSpPr>
            <p:cNvPr id="22" name="Rectangle 21"/>
            <p:cNvSpPr/>
            <p:nvPr/>
          </p:nvSpPr>
          <p:spPr>
            <a:xfrm>
              <a:off x="464694" y="3642795"/>
              <a:ext cx="3732416" cy="792000"/>
            </a:xfrm>
            <a:prstGeom prst="rect">
              <a:avLst/>
            </a:prstGeom>
            <a:noFill/>
            <a:ln w="25400" cap="flat" cmpd="sng" algn="ctr">
              <a:noFill/>
              <a:prstDash val="solid"/>
            </a:ln>
            <a:effectLst/>
          </p:spPr>
          <p:txBody>
            <a:bodyPr lIns="0" rIns="0" rtlCol="0" anchor="ctr"/>
            <a:lstStyle/>
            <a:p>
              <a:pPr marL="95988" algn="just" defTabSz="609509">
                <a:defRPr/>
              </a:pPr>
              <a:endParaRPr lang="fr-FR" sz="1600" dirty="0">
                <a:solidFill>
                  <a:prstClr val="black"/>
                </a:solidFill>
                <a:latin typeface="Arial"/>
                <a:cs typeface="Arial" panose="020B0604020202020204" pitchFamily="34" charset="0"/>
              </a:endParaRPr>
            </a:p>
          </p:txBody>
        </p:sp>
      </p:grpSp>
      <p:sp>
        <p:nvSpPr>
          <p:cNvPr id="18" name="Rectangle 17"/>
          <p:cNvSpPr/>
          <p:nvPr/>
        </p:nvSpPr>
        <p:spPr>
          <a:xfrm>
            <a:off x="1015958" y="3869727"/>
            <a:ext cx="10645447" cy="2303700"/>
          </a:xfrm>
          <a:prstGeom prst="rect">
            <a:avLst/>
          </a:prstGeom>
          <a:solidFill>
            <a:srgbClr val="F9F9F9"/>
          </a:solidFill>
        </p:spPr>
        <p:txBody>
          <a:bodyPr wrap="square" anchor="ctr">
            <a:spAutoFit/>
          </a:bodyPr>
          <a:lstStyle/>
          <a:p>
            <a:pPr marL="228571" indent="-228571" algn="just" defTabSz="1219048">
              <a:lnSpc>
                <a:spcPct val="110000"/>
              </a:lnSpc>
              <a:buSzPct val="100000"/>
              <a:buFont typeface="Arial" panose="020B0604020202020204" pitchFamily="34" charset="0"/>
              <a:buChar char="•"/>
            </a:pPr>
            <a:r>
              <a:rPr lang="fr-FR" sz="1600" b="1" dirty="0">
                <a:solidFill>
                  <a:srgbClr val="000000"/>
                </a:solidFill>
                <a:latin typeface="Arial"/>
                <a:cs typeface="Calibri" panose="020F0502020204030204" pitchFamily="34" charset="0"/>
                <a:sym typeface="Helvetica Neue Light"/>
              </a:rPr>
              <a:t>A partir du 1</a:t>
            </a:r>
            <a:r>
              <a:rPr lang="fr-FR" sz="1600" b="1" baseline="30000" dirty="0">
                <a:solidFill>
                  <a:srgbClr val="000000"/>
                </a:solidFill>
                <a:latin typeface="Arial"/>
                <a:cs typeface="Calibri" panose="020F0502020204030204" pitchFamily="34" charset="0"/>
                <a:sym typeface="Helvetica Neue Light"/>
              </a:rPr>
              <a:t>er</a:t>
            </a:r>
            <a:r>
              <a:rPr lang="fr-FR" sz="1600" b="1" dirty="0">
                <a:solidFill>
                  <a:srgbClr val="000000"/>
                </a:solidFill>
                <a:latin typeface="Arial"/>
                <a:cs typeface="Calibri" panose="020F0502020204030204" pitchFamily="34" charset="0"/>
                <a:sym typeface="Helvetica Neue Light"/>
              </a:rPr>
              <a:t> janvier 2022, les ERP de catégorie 5 </a:t>
            </a:r>
            <a:r>
              <a:rPr lang="fr-FR" sz="1600" dirty="0">
                <a:solidFill>
                  <a:srgbClr val="000000"/>
                </a:solidFill>
                <a:latin typeface="Arial"/>
                <a:cs typeface="Calibri" panose="020F0502020204030204" pitchFamily="34" charset="0"/>
                <a:sym typeface="Helvetica Neue Light"/>
              </a:rPr>
              <a:t>doivent installer un défibrillateur : </a:t>
            </a:r>
          </a:p>
          <a:p>
            <a:pPr marL="838095" lvl="1" indent="-228571" algn="just" defTabSz="1219048">
              <a:lnSpc>
                <a:spcPct val="110000"/>
              </a:lnSpc>
              <a:buSzPct val="100000"/>
              <a:buFont typeface="Arial" panose="020B0604020202020204" pitchFamily="34" charset="0"/>
              <a:buChar char="•"/>
            </a:pPr>
            <a:r>
              <a:rPr lang="fr-FR" sz="1600" dirty="0">
                <a:solidFill>
                  <a:srgbClr val="000000"/>
                </a:solidFill>
                <a:latin typeface="Arial"/>
                <a:cs typeface="Calibri" panose="020F0502020204030204" pitchFamily="34" charset="0"/>
                <a:sym typeface="Helvetica Neue Light"/>
              </a:rPr>
              <a:t>Les structures d’accueil pour personnes âgées ;</a:t>
            </a:r>
          </a:p>
          <a:p>
            <a:pPr marL="838095" lvl="1" indent="-228571" algn="just" defTabSz="1219048">
              <a:lnSpc>
                <a:spcPct val="110000"/>
              </a:lnSpc>
              <a:buSzPct val="100000"/>
              <a:buFont typeface="Arial" panose="020B0604020202020204" pitchFamily="34" charset="0"/>
              <a:buChar char="•"/>
            </a:pPr>
            <a:r>
              <a:rPr lang="fr-FR" sz="1600" dirty="0">
                <a:solidFill>
                  <a:srgbClr val="000000"/>
                </a:solidFill>
                <a:latin typeface="Arial"/>
                <a:cs typeface="Calibri" panose="020F0502020204030204" pitchFamily="34" charset="0"/>
                <a:sym typeface="Helvetica Neue Light"/>
              </a:rPr>
              <a:t>Les structures d’accueil pour personnes en situation de handicap ; </a:t>
            </a:r>
          </a:p>
          <a:p>
            <a:pPr marL="838095" lvl="1" indent="-228571" algn="just" defTabSz="1219048">
              <a:lnSpc>
                <a:spcPct val="110000"/>
              </a:lnSpc>
              <a:buSzPct val="100000"/>
              <a:buFont typeface="Arial" panose="020B0604020202020204" pitchFamily="34" charset="0"/>
              <a:buChar char="•"/>
            </a:pPr>
            <a:r>
              <a:rPr lang="fr-FR" sz="1600" dirty="0">
                <a:solidFill>
                  <a:srgbClr val="000000"/>
                </a:solidFill>
                <a:latin typeface="Arial"/>
                <a:cs typeface="Calibri" panose="020F0502020204030204" pitchFamily="34" charset="0"/>
                <a:sym typeface="Helvetica Neue Light"/>
              </a:rPr>
              <a:t>Les établissements de soins ; </a:t>
            </a:r>
          </a:p>
          <a:p>
            <a:pPr marL="838095" lvl="1" indent="-228571" algn="just" defTabSz="1219048">
              <a:lnSpc>
                <a:spcPct val="110000"/>
              </a:lnSpc>
              <a:buSzPct val="100000"/>
              <a:buFont typeface="Arial" panose="020B0604020202020204" pitchFamily="34" charset="0"/>
              <a:buChar char="•"/>
            </a:pPr>
            <a:r>
              <a:rPr lang="fr-FR" sz="1600" dirty="0">
                <a:solidFill>
                  <a:srgbClr val="000000"/>
                </a:solidFill>
                <a:latin typeface="Arial"/>
                <a:cs typeface="Calibri" panose="020F0502020204030204" pitchFamily="34" charset="0"/>
                <a:sym typeface="Helvetica Neue Light"/>
              </a:rPr>
              <a:t>Les gares ; </a:t>
            </a:r>
          </a:p>
          <a:p>
            <a:pPr marL="838095" lvl="1" indent="-228571" algn="just" defTabSz="1219048">
              <a:lnSpc>
                <a:spcPct val="110000"/>
              </a:lnSpc>
              <a:buSzPct val="100000"/>
              <a:buFont typeface="Arial" panose="020B0604020202020204" pitchFamily="34" charset="0"/>
              <a:buChar char="•"/>
            </a:pPr>
            <a:r>
              <a:rPr lang="fr-FR" sz="1600" dirty="0">
                <a:solidFill>
                  <a:srgbClr val="000000"/>
                </a:solidFill>
                <a:latin typeface="Arial"/>
                <a:cs typeface="Calibri" panose="020F0502020204030204" pitchFamily="34" charset="0"/>
                <a:sym typeface="Helvetica Neue Light"/>
              </a:rPr>
              <a:t>Les hôtels-restaurant d’altitude ; </a:t>
            </a:r>
          </a:p>
          <a:p>
            <a:pPr marL="838095" lvl="1" indent="-228571" algn="just" defTabSz="1219048">
              <a:lnSpc>
                <a:spcPct val="110000"/>
              </a:lnSpc>
              <a:buSzPct val="100000"/>
              <a:buFont typeface="Arial" panose="020B0604020202020204" pitchFamily="34" charset="0"/>
              <a:buChar char="•"/>
            </a:pPr>
            <a:r>
              <a:rPr lang="fr-FR" sz="1600" dirty="0">
                <a:solidFill>
                  <a:srgbClr val="000000"/>
                </a:solidFill>
                <a:latin typeface="Arial"/>
                <a:cs typeface="Calibri" panose="020F0502020204030204" pitchFamily="34" charset="0"/>
                <a:sym typeface="Helvetica Neue Light"/>
              </a:rPr>
              <a:t>Les refuges de montagnes ; </a:t>
            </a:r>
          </a:p>
          <a:p>
            <a:pPr marL="838095" lvl="1" indent="-228571" algn="just" defTabSz="1219048">
              <a:lnSpc>
                <a:spcPct val="110000"/>
              </a:lnSpc>
              <a:buSzPct val="100000"/>
              <a:buFont typeface="Arial" panose="020B0604020202020204" pitchFamily="34" charset="0"/>
              <a:buChar char="•"/>
            </a:pPr>
            <a:r>
              <a:rPr lang="fr-FR" sz="1600" dirty="0">
                <a:solidFill>
                  <a:srgbClr val="000000"/>
                </a:solidFill>
                <a:latin typeface="Arial"/>
                <a:cs typeface="Calibri" panose="020F0502020204030204" pitchFamily="34" charset="0"/>
                <a:sym typeface="Helvetica Neue Light"/>
              </a:rPr>
              <a:t>Les établissements sportifs</a:t>
            </a:r>
          </a:p>
        </p:txBody>
      </p:sp>
      <p:grpSp>
        <p:nvGrpSpPr>
          <p:cNvPr id="23" name="Groupe 22"/>
          <p:cNvGrpSpPr/>
          <p:nvPr/>
        </p:nvGrpSpPr>
        <p:grpSpPr>
          <a:xfrm>
            <a:off x="579772" y="933842"/>
            <a:ext cx="4411829" cy="1439813"/>
            <a:chOff x="786129" y="2571750"/>
            <a:chExt cx="3309305" cy="1080000"/>
          </a:xfrm>
        </p:grpSpPr>
        <p:sp>
          <p:nvSpPr>
            <p:cNvPr id="24" name="Rectangle 23"/>
            <p:cNvSpPr/>
            <p:nvPr/>
          </p:nvSpPr>
          <p:spPr bwMode="gray">
            <a:xfrm>
              <a:off x="786129" y="2571750"/>
              <a:ext cx="3240000" cy="1080000"/>
            </a:xfrm>
            <a:prstGeom prst="rect">
              <a:avLst/>
            </a:prstGeom>
            <a:solidFill>
              <a:srgbClr val="F9F9F9"/>
            </a:solidFill>
            <a:ln w="9525" algn="ctr">
              <a:noFill/>
              <a:miter lim="800000"/>
              <a:headEnd/>
              <a:tailEnd/>
            </a:ln>
            <a:effectLst/>
          </p:spPr>
          <p:txBody>
            <a:bodyPr lIns="84656" tIns="0" rIns="86389" bIns="0" rtlCol="0" anchor="ctr"/>
            <a:lstStyle/>
            <a:p>
              <a:pPr marL="324560" indent="-228571" algn="just" defTabSz="609509">
                <a:buFont typeface="Arial" panose="020B0604020202020204" pitchFamily="34" charset="0"/>
                <a:buChar char="•"/>
                <a:tabLst>
                  <a:tab pos="3822222" algn="l"/>
                </a:tabLst>
                <a:defRPr/>
              </a:pPr>
              <a:r>
                <a:rPr lang="fr-FR" sz="1600" b="1" dirty="0">
                  <a:solidFill>
                    <a:srgbClr val="000000"/>
                  </a:solidFill>
                  <a:latin typeface="Arial"/>
                  <a:cs typeface="Calibri" panose="020F0502020204030204" pitchFamily="34" charset="0"/>
                  <a:sym typeface="Helvetica Neue Light"/>
                </a:rPr>
                <a:t>Depuis le 1</a:t>
              </a:r>
              <a:r>
                <a:rPr lang="fr-FR" sz="1600" b="1" baseline="30000" dirty="0">
                  <a:solidFill>
                    <a:srgbClr val="000000"/>
                  </a:solidFill>
                  <a:latin typeface="Arial"/>
                  <a:cs typeface="Calibri" panose="020F0502020204030204" pitchFamily="34" charset="0"/>
                  <a:sym typeface="Helvetica Neue Light"/>
                </a:rPr>
                <a:t>er</a:t>
              </a:r>
              <a:r>
                <a:rPr lang="fr-FR" sz="1600" b="1" dirty="0">
                  <a:solidFill>
                    <a:srgbClr val="000000"/>
                  </a:solidFill>
                  <a:latin typeface="Arial"/>
                  <a:cs typeface="Calibri" panose="020F0502020204030204" pitchFamily="34" charset="0"/>
                  <a:sym typeface="Helvetica Neue Light"/>
                </a:rPr>
                <a:t> janvier 2020, les Etablissements Recevant du Public de catégorie 1, 2 et 3 pouvant accueillir au minimum 300 personnes </a:t>
              </a:r>
              <a:r>
                <a:rPr lang="fr-FR" sz="1600" dirty="0">
                  <a:solidFill>
                    <a:srgbClr val="000000"/>
                  </a:solidFill>
                  <a:latin typeface="Arial"/>
                  <a:cs typeface="Calibri" panose="020F0502020204030204" pitchFamily="34" charset="0"/>
                  <a:sym typeface="Helvetica Neue Light"/>
                </a:rPr>
                <a:t>doivent installer un défibrillateur.  </a:t>
              </a:r>
            </a:p>
          </p:txBody>
        </p:sp>
        <p:sp>
          <p:nvSpPr>
            <p:cNvPr id="25" name="Rectangle 24"/>
            <p:cNvSpPr/>
            <p:nvPr/>
          </p:nvSpPr>
          <p:spPr bwMode="gray">
            <a:xfrm>
              <a:off x="4030383" y="2571750"/>
              <a:ext cx="65051" cy="1080000"/>
            </a:xfrm>
            <a:prstGeom prst="rect">
              <a:avLst/>
            </a:prstGeom>
            <a:solidFill>
              <a:srgbClr val="C00000"/>
            </a:solidFill>
            <a:ln w="9525" algn="ctr">
              <a:noFill/>
              <a:miter lim="800000"/>
              <a:headEnd/>
              <a:tailEnd/>
            </a:ln>
            <a:effectLst/>
          </p:spPr>
          <p:txBody>
            <a:bodyPr lIns="84656" tIns="0" rIns="86389" bIns="0" rtlCol="0" anchor="ctr"/>
            <a:lstStyle/>
            <a:p>
              <a:pPr algn="ctr" defTabSz="1219048">
                <a:spcBef>
                  <a:spcPct val="0"/>
                </a:spcBef>
                <a:buSzPct val="90000"/>
                <a:defRPr/>
              </a:pPr>
              <a:endParaRPr lang="fr-FR" sz="2133" b="1" kern="0" dirty="0">
                <a:solidFill>
                  <a:srgbClr val="FFFFFF"/>
                </a:solidFill>
                <a:latin typeface="Arial"/>
                <a:cs typeface="Arial" pitchFamily="34" charset="0"/>
              </a:endParaRPr>
            </a:p>
          </p:txBody>
        </p:sp>
      </p:grpSp>
      <p:grpSp>
        <p:nvGrpSpPr>
          <p:cNvPr id="26" name="Groupe 25"/>
          <p:cNvGrpSpPr/>
          <p:nvPr/>
        </p:nvGrpSpPr>
        <p:grpSpPr>
          <a:xfrm>
            <a:off x="7052791" y="1225539"/>
            <a:ext cx="4406161" cy="1681710"/>
            <a:chOff x="4964949" y="700088"/>
            <a:chExt cx="3305051" cy="1261447"/>
          </a:xfrm>
        </p:grpSpPr>
        <p:sp>
          <p:nvSpPr>
            <p:cNvPr id="27" name="Rectangle 26"/>
            <p:cNvSpPr/>
            <p:nvPr/>
          </p:nvSpPr>
          <p:spPr bwMode="gray">
            <a:xfrm>
              <a:off x="5030000" y="701535"/>
              <a:ext cx="3240000" cy="1260000"/>
            </a:xfrm>
            <a:prstGeom prst="rect">
              <a:avLst/>
            </a:prstGeom>
            <a:solidFill>
              <a:srgbClr val="F9F9F9"/>
            </a:solidFill>
            <a:ln w="9525" algn="ctr">
              <a:noFill/>
              <a:miter lim="800000"/>
              <a:headEnd/>
              <a:tailEnd/>
            </a:ln>
            <a:effectLst/>
          </p:spPr>
          <p:txBody>
            <a:bodyPr lIns="84656" tIns="0" rIns="86389" bIns="0" rtlCol="0" anchor="ctr"/>
            <a:lstStyle/>
            <a:p>
              <a:pPr marL="228571" indent="-228571" algn="just" defTabSz="1219048">
                <a:lnSpc>
                  <a:spcPct val="110000"/>
                </a:lnSpc>
                <a:buSzPct val="100000"/>
                <a:buFont typeface="Arial" panose="020B0604020202020204" pitchFamily="34" charset="0"/>
                <a:buChar char="•"/>
                <a:defRPr/>
              </a:pPr>
              <a:r>
                <a:rPr lang="fr-FR" sz="1600" b="1" dirty="0">
                  <a:solidFill>
                    <a:srgbClr val="000000"/>
                  </a:solidFill>
                  <a:latin typeface="Arial"/>
                  <a:cs typeface="Calibri" panose="020F0502020204030204" pitchFamily="34" charset="0"/>
                  <a:sym typeface="Helvetica Neue Light"/>
                </a:rPr>
                <a:t>Depuis le 1</a:t>
              </a:r>
              <a:r>
                <a:rPr lang="fr-FR" sz="1600" b="1" baseline="30000" dirty="0">
                  <a:solidFill>
                    <a:srgbClr val="000000"/>
                  </a:solidFill>
                  <a:latin typeface="Arial"/>
                  <a:cs typeface="Calibri" panose="020F0502020204030204" pitchFamily="34" charset="0"/>
                  <a:sym typeface="Helvetica Neue Light"/>
                </a:rPr>
                <a:t>er</a:t>
              </a:r>
              <a:r>
                <a:rPr lang="fr-FR" sz="1600" b="1" dirty="0">
                  <a:solidFill>
                    <a:srgbClr val="000000"/>
                  </a:solidFill>
                  <a:latin typeface="Arial"/>
                  <a:cs typeface="Calibri" panose="020F0502020204030204" pitchFamily="34" charset="0"/>
                  <a:sym typeface="Helvetica Neue Light"/>
                </a:rPr>
                <a:t> janvier 2021, les Etablissements Recevant du Public de catégorie 4 pouvant accueillir au maximum 300 personnes </a:t>
              </a:r>
              <a:r>
                <a:rPr lang="fr-FR" sz="1600" dirty="0">
                  <a:solidFill>
                    <a:srgbClr val="000000"/>
                  </a:solidFill>
                  <a:latin typeface="Arial"/>
                  <a:cs typeface="Calibri" panose="020F0502020204030204" pitchFamily="34" charset="0"/>
                  <a:sym typeface="Helvetica Neue Light"/>
                </a:rPr>
                <a:t>doivent installer un défibrillateur. </a:t>
              </a:r>
            </a:p>
          </p:txBody>
        </p:sp>
        <p:sp>
          <p:nvSpPr>
            <p:cNvPr id="28" name="Rectangle 27"/>
            <p:cNvSpPr/>
            <p:nvPr/>
          </p:nvSpPr>
          <p:spPr bwMode="gray">
            <a:xfrm>
              <a:off x="4964949" y="700088"/>
              <a:ext cx="65051" cy="1080000"/>
            </a:xfrm>
            <a:prstGeom prst="rect">
              <a:avLst/>
            </a:prstGeom>
            <a:solidFill>
              <a:srgbClr val="E97B7B"/>
            </a:solidFill>
            <a:ln w="9525" algn="ctr">
              <a:noFill/>
              <a:miter lim="800000"/>
              <a:headEnd/>
              <a:tailEnd/>
            </a:ln>
            <a:effectLst/>
          </p:spPr>
          <p:txBody>
            <a:bodyPr lIns="84656" tIns="0" rIns="86389" bIns="0" rtlCol="0" anchor="ctr"/>
            <a:lstStyle/>
            <a:p>
              <a:pPr algn="ctr" defTabSz="1219048">
                <a:spcBef>
                  <a:spcPct val="0"/>
                </a:spcBef>
                <a:buSzPct val="90000"/>
                <a:defRPr/>
              </a:pPr>
              <a:endParaRPr lang="fr-FR" sz="2133" b="1" kern="0" dirty="0">
                <a:solidFill>
                  <a:srgbClr val="FFFFFF"/>
                </a:solidFill>
                <a:latin typeface="Calibri" panose="020F0502020204030204"/>
                <a:cs typeface="Arial" pitchFamily="34" charset="0"/>
              </a:endParaRPr>
            </a:p>
          </p:txBody>
        </p:sp>
      </p:grpSp>
      <p:grpSp>
        <p:nvGrpSpPr>
          <p:cNvPr id="29" name="Groupe 28"/>
          <p:cNvGrpSpPr/>
          <p:nvPr/>
        </p:nvGrpSpPr>
        <p:grpSpPr>
          <a:xfrm>
            <a:off x="4797760" y="1619868"/>
            <a:ext cx="2571116" cy="2350389"/>
            <a:chOff x="2993630" y="2824833"/>
            <a:chExt cx="1928588" cy="1763021"/>
          </a:xfrm>
        </p:grpSpPr>
        <p:sp>
          <p:nvSpPr>
            <p:cNvPr id="30" name="Ellipse 29"/>
            <p:cNvSpPr/>
            <p:nvPr/>
          </p:nvSpPr>
          <p:spPr bwMode="gray">
            <a:xfrm>
              <a:off x="2993630" y="2824833"/>
              <a:ext cx="1080000" cy="1080000"/>
            </a:xfrm>
            <a:prstGeom prst="ellipse">
              <a:avLst/>
            </a:prstGeom>
            <a:solidFill>
              <a:srgbClr val="C00000"/>
            </a:solidFill>
            <a:ln w="88900" cap="flat" cmpd="sng" algn="ctr">
              <a:noFill/>
              <a:prstDash val="solid"/>
            </a:ln>
            <a:effectLst/>
          </p:spPr>
          <p:txBody>
            <a:bodyPr rtlCol="0" anchor="ctr"/>
            <a:lstStyle/>
            <a:p>
              <a:pPr algn="ctr" defTabSz="1219048"/>
              <a:endParaRPr lang="fr-FR" kern="0" dirty="0">
                <a:solidFill>
                  <a:srgbClr val="FFFFFF">
                    <a:lumMod val="65000"/>
                  </a:srgbClr>
                </a:solidFill>
                <a:latin typeface="Arial"/>
              </a:endParaRPr>
            </a:p>
          </p:txBody>
        </p:sp>
        <p:sp>
          <p:nvSpPr>
            <p:cNvPr id="31" name="Ellipse 30"/>
            <p:cNvSpPr/>
            <p:nvPr/>
          </p:nvSpPr>
          <p:spPr bwMode="gray">
            <a:xfrm>
              <a:off x="3842218" y="3189644"/>
              <a:ext cx="1080000" cy="1080000"/>
            </a:xfrm>
            <a:prstGeom prst="ellipse">
              <a:avLst/>
            </a:prstGeom>
            <a:solidFill>
              <a:srgbClr val="E97B7B"/>
            </a:solidFill>
            <a:ln w="9525" algn="ctr">
              <a:noFill/>
              <a:miter lim="800000"/>
              <a:headEnd/>
              <a:tailEnd/>
            </a:ln>
            <a:effectLst>
              <a:outerShdw blurRad="63500" sx="102000" sy="102000" algn="ctr" rotWithShape="0">
                <a:prstClr val="black">
                  <a:alpha val="40000"/>
                </a:prstClr>
              </a:outerShdw>
            </a:effectLst>
          </p:spPr>
          <p:txBody>
            <a:bodyPr lIns="84656" tIns="0" rIns="86389" bIns="0" rtlCol="0" anchor="ctr"/>
            <a:lstStyle/>
            <a:p>
              <a:pPr algn="ctr" defTabSz="1219048">
                <a:spcBef>
                  <a:spcPct val="0"/>
                </a:spcBef>
                <a:buSzPct val="90000"/>
                <a:defRPr/>
              </a:pPr>
              <a:endParaRPr lang="fr-FR" sz="2133" b="1" kern="0" dirty="0">
                <a:solidFill>
                  <a:srgbClr val="FFFFFF"/>
                </a:solidFill>
                <a:latin typeface="Calibri" panose="020F0502020204030204"/>
                <a:cs typeface="Arial" pitchFamily="34" charset="0"/>
              </a:endParaRPr>
            </a:p>
          </p:txBody>
        </p:sp>
        <p:sp>
          <p:nvSpPr>
            <p:cNvPr id="32" name="Ellipse 31"/>
            <p:cNvSpPr/>
            <p:nvPr/>
          </p:nvSpPr>
          <p:spPr bwMode="gray">
            <a:xfrm>
              <a:off x="3136002" y="3507854"/>
              <a:ext cx="1080000" cy="1080000"/>
            </a:xfrm>
            <a:prstGeom prst="ellipse">
              <a:avLst/>
            </a:prstGeom>
            <a:solidFill>
              <a:srgbClr val="1F497D"/>
            </a:solidFill>
            <a:ln w="9525" algn="ctr">
              <a:noFill/>
              <a:miter lim="800000"/>
              <a:headEnd/>
              <a:tailEnd/>
            </a:ln>
            <a:effectLst>
              <a:outerShdw blurRad="63500" sx="102000" sy="102000" algn="ctr" rotWithShape="0">
                <a:prstClr val="black">
                  <a:alpha val="40000"/>
                </a:prstClr>
              </a:outerShdw>
            </a:effectLst>
          </p:spPr>
          <p:txBody>
            <a:bodyPr lIns="84656" tIns="0" rIns="86389" bIns="0" rtlCol="0" anchor="ctr"/>
            <a:lstStyle/>
            <a:p>
              <a:pPr algn="ctr" defTabSz="1219048">
                <a:spcBef>
                  <a:spcPct val="0"/>
                </a:spcBef>
                <a:buSzPct val="90000"/>
                <a:defRPr/>
              </a:pPr>
              <a:endParaRPr lang="fr-FR" sz="2133" b="1" kern="0" dirty="0">
                <a:solidFill>
                  <a:srgbClr val="FFFFFF"/>
                </a:solidFill>
                <a:latin typeface="Calibri" panose="020F0502020204030204"/>
                <a:cs typeface="Arial" pitchFamily="34" charset="0"/>
              </a:endParaRPr>
            </a:p>
          </p:txBody>
        </p:sp>
      </p:grpSp>
      <p:sp>
        <p:nvSpPr>
          <p:cNvPr id="34"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5</a:t>
            </a:fld>
            <a:endParaRPr lang="fr-FR" sz="1050" dirty="0">
              <a:solidFill>
                <a:srgbClr val="FFFFFF"/>
              </a:solidFill>
              <a:latin typeface="Arial"/>
              <a:ea typeface="+mn-ea"/>
              <a:cs typeface="+mn-cs"/>
            </a:endParaRPr>
          </a:p>
        </p:txBody>
      </p:sp>
      <p:grpSp>
        <p:nvGrpSpPr>
          <p:cNvPr id="35" name="Group 346">
            <a:extLst>
              <a:ext uri="{FF2B5EF4-FFF2-40B4-BE49-F238E27FC236}">
                <a16:creationId xmlns:a16="http://schemas.microsoft.com/office/drawing/2014/main" id="{3697566F-3861-2748-AF66-A9CA470C967B}"/>
              </a:ext>
            </a:extLst>
          </p:cNvPr>
          <p:cNvGrpSpPr>
            <a:grpSpLocks noChangeAspect="1"/>
          </p:cNvGrpSpPr>
          <p:nvPr/>
        </p:nvGrpSpPr>
        <p:grpSpPr>
          <a:xfrm>
            <a:off x="5111468" y="1886693"/>
            <a:ext cx="693077" cy="540000"/>
            <a:chOff x="3813628" y="2656690"/>
            <a:chExt cx="289298" cy="225401"/>
          </a:xfrm>
          <a:solidFill>
            <a:schemeClr val="bg1"/>
          </a:solidFill>
        </p:grpSpPr>
        <p:sp>
          <p:nvSpPr>
            <p:cNvPr id="39" name="Freeform 60">
              <a:extLst>
                <a:ext uri="{FF2B5EF4-FFF2-40B4-BE49-F238E27FC236}">
                  <a16:creationId xmlns:a16="http://schemas.microsoft.com/office/drawing/2014/main" id="{04EE103E-9434-A046-87AD-DEC039DAAB7C}"/>
                </a:ext>
              </a:extLst>
            </p:cNvPr>
            <p:cNvSpPr/>
            <p:nvPr/>
          </p:nvSpPr>
          <p:spPr>
            <a:xfrm>
              <a:off x="3919974" y="2835800"/>
              <a:ext cx="46394" cy="46291"/>
            </a:xfrm>
            <a:custGeom>
              <a:avLst/>
              <a:gdLst>
                <a:gd name="connsiteX0" fmla="*/ 23201 w 46394"/>
                <a:gd name="connsiteY0" fmla="*/ 0 h 46291"/>
                <a:gd name="connsiteX1" fmla="*/ 0 w 46394"/>
                <a:gd name="connsiteY1" fmla="*/ 23145 h 46291"/>
                <a:gd name="connsiteX2" fmla="*/ 23201 w 46394"/>
                <a:gd name="connsiteY2" fmla="*/ 46291 h 46291"/>
                <a:gd name="connsiteX3" fmla="*/ 46395 w 46394"/>
                <a:gd name="connsiteY3" fmla="*/ 23145 h 46291"/>
                <a:gd name="connsiteX4" fmla="*/ 23201 w 46394"/>
                <a:gd name="connsiteY4" fmla="*/ 0 h 46291"/>
                <a:gd name="connsiteX5" fmla="*/ 23201 w 46394"/>
                <a:gd name="connsiteY5" fmla="*/ 37522 h 46291"/>
                <a:gd name="connsiteX6" fmla="*/ 8789 w 46394"/>
                <a:gd name="connsiteY6" fmla="*/ 23144 h 46291"/>
                <a:gd name="connsiteX7" fmla="*/ 23201 w 46394"/>
                <a:gd name="connsiteY7" fmla="*/ 8769 h 46291"/>
                <a:gd name="connsiteX8" fmla="*/ 37605 w 46394"/>
                <a:gd name="connsiteY8" fmla="*/ 23145 h 46291"/>
                <a:gd name="connsiteX9" fmla="*/ 23201 w 46394"/>
                <a:gd name="connsiteY9" fmla="*/ 37522 h 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94" h="46291">
                  <a:moveTo>
                    <a:pt x="23201" y="0"/>
                  </a:moveTo>
                  <a:cubicBezTo>
                    <a:pt x="10383" y="0"/>
                    <a:pt x="0" y="10362"/>
                    <a:pt x="0" y="23145"/>
                  </a:cubicBezTo>
                  <a:cubicBezTo>
                    <a:pt x="0" y="35928"/>
                    <a:pt x="10383" y="46291"/>
                    <a:pt x="23201" y="46291"/>
                  </a:cubicBezTo>
                  <a:cubicBezTo>
                    <a:pt x="36011" y="46291"/>
                    <a:pt x="46395" y="35928"/>
                    <a:pt x="46395" y="23145"/>
                  </a:cubicBezTo>
                  <a:cubicBezTo>
                    <a:pt x="46380" y="10368"/>
                    <a:pt x="36004" y="14"/>
                    <a:pt x="23201" y="0"/>
                  </a:cubicBezTo>
                  <a:close/>
                  <a:moveTo>
                    <a:pt x="23201" y="37522"/>
                  </a:moveTo>
                  <a:cubicBezTo>
                    <a:pt x="15238" y="37521"/>
                    <a:pt x="8789" y="31084"/>
                    <a:pt x="8789" y="23144"/>
                  </a:cubicBezTo>
                  <a:cubicBezTo>
                    <a:pt x="8789" y="15204"/>
                    <a:pt x="15245" y="8768"/>
                    <a:pt x="23201" y="8769"/>
                  </a:cubicBezTo>
                  <a:cubicBezTo>
                    <a:pt x="31157" y="8770"/>
                    <a:pt x="37605" y="15206"/>
                    <a:pt x="37605" y="23145"/>
                  </a:cubicBezTo>
                  <a:cubicBezTo>
                    <a:pt x="37598" y="31082"/>
                    <a:pt x="31149" y="37513"/>
                    <a:pt x="23201" y="37522"/>
                  </a:cubicBezTo>
                  <a:close/>
                </a:path>
              </a:pathLst>
            </a:custGeom>
            <a:grpFill/>
            <a:ln w="952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61">
              <a:extLst>
                <a:ext uri="{FF2B5EF4-FFF2-40B4-BE49-F238E27FC236}">
                  <a16:creationId xmlns:a16="http://schemas.microsoft.com/office/drawing/2014/main" id="{B673C530-FCD9-2A4C-87F3-A688DBC6A4A3}"/>
                </a:ext>
              </a:extLst>
            </p:cNvPr>
            <p:cNvSpPr/>
            <p:nvPr/>
          </p:nvSpPr>
          <p:spPr>
            <a:xfrm>
              <a:off x="4029479" y="2835800"/>
              <a:ext cx="46394" cy="46291"/>
            </a:xfrm>
            <a:custGeom>
              <a:avLst/>
              <a:gdLst>
                <a:gd name="connsiteX0" fmla="*/ 23201 w 46394"/>
                <a:gd name="connsiteY0" fmla="*/ 0 h 46291"/>
                <a:gd name="connsiteX1" fmla="*/ 0 w 46394"/>
                <a:gd name="connsiteY1" fmla="*/ 23145 h 46291"/>
                <a:gd name="connsiteX2" fmla="*/ 23201 w 46394"/>
                <a:gd name="connsiteY2" fmla="*/ 46291 h 46291"/>
                <a:gd name="connsiteX3" fmla="*/ 46395 w 46394"/>
                <a:gd name="connsiteY3" fmla="*/ 23145 h 46291"/>
                <a:gd name="connsiteX4" fmla="*/ 23201 w 46394"/>
                <a:gd name="connsiteY4" fmla="*/ 0 h 46291"/>
                <a:gd name="connsiteX5" fmla="*/ 23201 w 46394"/>
                <a:gd name="connsiteY5" fmla="*/ 37522 h 46291"/>
                <a:gd name="connsiteX6" fmla="*/ 8789 w 46394"/>
                <a:gd name="connsiteY6" fmla="*/ 23145 h 46291"/>
                <a:gd name="connsiteX7" fmla="*/ 23201 w 46394"/>
                <a:gd name="connsiteY7" fmla="*/ 8769 h 46291"/>
                <a:gd name="connsiteX8" fmla="*/ 37606 w 46394"/>
                <a:gd name="connsiteY8" fmla="*/ 23145 h 46291"/>
                <a:gd name="connsiteX9" fmla="*/ 23201 w 46394"/>
                <a:gd name="connsiteY9" fmla="*/ 37522 h 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94" h="46291">
                  <a:moveTo>
                    <a:pt x="23201" y="0"/>
                  </a:moveTo>
                  <a:cubicBezTo>
                    <a:pt x="10383" y="0"/>
                    <a:pt x="0" y="10362"/>
                    <a:pt x="0" y="23145"/>
                  </a:cubicBezTo>
                  <a:cubicBezTo>
                    <a:pt x="0" y="35928"/>
                    <a:pt x="10383" y="46291"/>
                    <a:pt x="23201" y="46291"/>
                  </a:cubicBezTo>
                  <a:cubicBezTo>
                    <a:pt x="36011" y="46291"/>
                    <a:pt x="46395" y="35928"/>
                    <a:pt x="46395" y="23145"/>
                  </a:cubicBezTo>
                  <a:cubicBezTo>
                    <a:pt x="46380" y="10368"/>
                    <a:pt x="36004" y="14"/>
                    <a:pt x="23201" y="0"/>
                  </a:cubicBezTo>
                  <a:close/>
                  <a:moveTo>
                    <a:pt x="23201" y="37522"/>
                  </a:moveTo>
                  <a:cubicBezTo>
                    <a:pt x="15238" y="37522"/>
                    <a:pt x="8789" y="31086"/>
                    <a:pt x="8789" y="23145"/>
                  </a:cubicBezTo>
                  <a:cubicBezTo>
                    <a:pt x="8789" y="15206"/>
                    <a:pt x="15238" y="8769"/>
                    <a:pt x="23201" y="8769"/>
                  </a:cubicBezTo>
                  <a:cubicBezTo>
                    <a:pt x="31157" y="8769"/>
                    <a:pt x="37606" y="15206"/>
                    <a:pt x="37606" y="23145"/>
                  </a:cubicBezTo>
                  <a:cubicBezTo>
                    <a:pt x="37598" y="31082"/>
                    <a:pt x="31150" y="37514"/>
                    <a:pt x="23201" y="37522"/>
                  </a:cubicBezTo>
                  <a:close/>
                </a:path>
              </a:pathLst>
            </a:custGeom>
            <a:grpFill/>
            <a:ln w="952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62">
              <a:extLst>
                <a:ext uri="{FF2B5EF4-FFF2-40B4-BE49-F238E27FC236}">
                  <a16:creationId xmlns:a16="http://schemas.microsoft.com/office/drawing/2014/main" id="{5C3C30CC-A94F-3E44-9FD4-68891CC915E9}"/>
                </a:ext>
              </a:extLst>
            </p:cNvPr>
            <p:cNvSpPr/>
            <p:nvPr/>
          </p:nvSpPr>
          <p:spPr>
            <a:xfrm>
              <a:off x="3813628" y="2656690"/>
              <a:ext cx="289298" cy="168630"/>
            </a:xfrm>
            <a:custGeom>
              <a:avLst/>
              <a:gdLst>
                <a:gd name="connsiteX0" fmla="*/ 277672 w 289298"/>
                <a:gd name="connsiteY0" fmla="*/ 159863 h 168630"/>
                <a:gd name="connsiteX1" fmla="*/ 88333 w 289298"/>
                <a:gd name="connsiteY1" fmla="*/ 159863 h 168630"/>
                <a:gd name="connsiteX2" fmla="*/ 82507 w 289298"/>
                <a:gd name="connsiteY2" fmla="*/ 132274 h 168630"/>
                <a:gd name="connsiteX3" fmla="*/ 275259 w 289298"/>
                <a:gd name="connsiteY3" fmla="*/ 132274 h 168630"/>
                <a:gd name="connsiteX4" fmla="*/ 279628 w 289298"/>
                <a:gd name="connsiteY4" fmla="*/ 128365 h 168630"/>
                <a:gd name="connsiteX5" fmla="*/ 289272 w 289298"/>
                <a:gd name="connsiteY5" fmla="*/ 40457 h 168630"/>
                <a:gd name="connsiteX6" fmla="*/ 285382 w 289298"/>
                <a:gd name="connsiteY6" fmla="*/ 35621 h 168630"/>
                <a:gd name="connsiteX7" fmla="*/ 285142 w 289298"/>
                <a:gd name="connsiteY7" fmla="*/ 35602 h 168630"/>
                <a:gd name="connsiteX8" fmla="*/ 59524 w 289298"/>
                <a:gd name="connsiteY8" fmla="*/ 23428 h 168630"/>
                <a:gd name="connsiteX9" fmla="*/ 55307 w 289298"/>
                <a:gd name="connsiteY9" fmla="*/ 3479 h 168630"/>
                <a:gd name="connsiteX10" fmla="*/ 51010 w 289298"/>
                <a:gd name="connsiteY10" fmla="*/ 0 h 168630"/>
                <a:gd name="connsiteX11" fmla="*/ 4391 w 289298"/>
                <a:gd name="connsiteY11" fmla="*/ 0 h 168630"/>
                <a:gd name="connsiteX12" fmla="*/ 0 w 289298"/>
                <a:gd name="connsiteY12" fmla="*/ 4384 h 168630"/>
                <a:gd name="connsiteX13" fmla="*/ 4391 w 289298"/>
                <a:gd name="connsiteY13" fmla="*/ 8769 h 168630"/>
                <a:gd name="connsiteX14" fmla="*/ 47445 w 289298"/>
                <a:gd name="connsiteY14" fmla="*/ 8769 h 168630"/>
                <a:gd name="connsiteX15" fmla="*/ 80471 w 289298"/>
                <a:gd name="connsiteY15" fmla="*/ 165150 h 168630"/>
                <a:gd name="connsiteX16" fmla="*/ 84768 w 289298"/>
                <a:gd name="connsiteY16" fmla="*/ 168631 h 168630"/>
                <a:gd name="connsiteX17" fmla="*/ 277672 w 289298"/>
                <a:gd name="connsiteY17" fmla="*/ 168631 h 168630"/>
                <a:gd name="connsiteX18" fmla="*/ 282049 w 289298"/>
                <a:gd name="connsiteY18" fmla="*/ 164229 h 168630"/>
                <a:gd name="connsiteX19" fmla="*/ 277672 w 289298"/>
                <a:gd name="connsiteY19" fmla="*/ 159863 h 168630"/>
                <a:gd name="connsiteX20" fmla="*/ 71835 w 289298"/>
                <a:gd name="connsiteY20" fmla="*/ 81730 h 168630"/>
                <a:gd name="connsiteX21" fmla="*/ 113056 w 289298"/>
                <a:gd name="connsiteY21" fmla="*/ 83111 h 168630"/>
                <a:gd name="connsiteX22" fmla="*/ 116548 w 289298"/>
                <a:gd name="connsiteY22" fmla="*/ 123505 h 168630"/>
                <a:gd name="connsiteX23" fmla="*/ 80652 w 289298"/>
                <a:gd name="connsiteY23" fmla="*/ 123505 h 168630"/>
                <a:gd name="connsiteX24" fmla="*/ 179963 w 289298"/>
                <a:gd name="connsiteY24" fmla="*/ 76578 h 168630"/>
                <a:gd name="connsiteX25" fmla="*/ 179963 w 289298"/>
                <a:gd name="connsiteY25" fmla="*/ 38706 h 168630"/>
                <a:gd name="connsiteX26" fmla="*/ 228792 w 289298"/>
                <a:gd name="connsiteY26" fmla="*/ 41342 h 168630"/>
                <a:gd name="connsiteX27" fmla="*/ 226169 w 289298"/>
                <a:gd name="connsiteY27" fmla="*/ 78124 h 168630"/>
                <a:gd name="connsiteX28" fmla="*/ 225546 w 289298"/>
                <a:gd name="connsiteY28" fmla="*/ 86877 h 168630"/>
                <a:gd name="connsiteX29" fmla="*/ 222937 w 289298"/>
                <a:gd name="connsiteY29" fmla="*/ 123505 h 168630"/>
                <a:gd name="connsiteX30" fmla="*/ 179963 w 289298"/>
                <a:gd name="connsiteY30" fmla="*/ 123505 h 168630"/>
                <a:gd name="connsiteX31" fmla="*/ 179963 w 289298"/>
                <a:gd name="connsiteY31" fmla="*/ 85350 h 168630"/>
                <a:gd name="connsiteX32" fmla="*/ 171174 w 289298"/>
                <a:gd name="connsiteY32" fmla="*/ 76284 h 168630"/>
                <a:gd name="connsiteX33" fmla="*/ 121142 w 289298"/>
                <a:gd name="connsiteY33" fmla="*/ 74608 h 168630"/>
                <a:gd name="connsiteX34" fmla="*/ 117744 w 289298"/>
                <a:gd name="connsiteY34" fmla="*/ 35349 h 168630"/>
                <a:gd name="connsiteX35" fmla="*/ 171174 w 289298"/>
                <a:gd name="connsiteY35" fmla="*/ 38232 h 168630"/>
                <a:gd name="connsiteX36" fmla="*/ 171174 w 289298"/>
                <a:gd name="connsiteY36" fmla="*/ 85055 h 168630"/>
                <a:gd name="connsiteX37" fmla="*/ 171174 w 289298"/>
                <a:gd name="connsiteY37" fmla="*/ 123505 h 168630"/>
                <a:gd name="connsiteX38" fmla="*/ 125373 w 289298"/>
                <a:gd name="connsiteY38" fmla="*/ 123505 h 168630"/>
                <a:gd name="connsiteX39" fmla="*/ 121903 w 289298"/>
                <a:gd name="connsiteY39" fmla="*/ 83407 h 168630"/>
                <a:gd name="connsiteX40" fmla="*/ 231748 w 289298"/>
                <a:gd name="connsiteY40" fmla="*/ 123505 h 168630"/>
                <a:gd name="connsiteX41" fmla="*/ 234335 w 289298"/>
                <a:gd name="connsiteY41" fmla="*/ 87170 h 168630"/>
                <a:gd name="connsiteX42" fmla="*/ 275158 w 289298"/>
                <a:gd name="connsiteY42" fmla="*/ 88538 h 168630"/>
                <a:gd name="connsiteX43" fmla="*/ 271317 w 289298"/>
                <a:gd name="connsiteY43" fmla="*/ 123505 h 168630"/>
                <a:gd name="connsiteX44" fmla="*/ 276114 w 289298"/>
                <a:gd name="connsiteY44" fmla="*/ 79796 h 168630"/>
                <a:gd name="connsiteX45" fmla="*/ 234958 w 289298"/>
                <a:gd name="connsiteY45" fmla="*/ 78419 h 168630"/>
                <a:gd name="connsiteX46" fmla="*/ 237567 w 289298"/>
                <a:gd name="connsiteY46" fmla="*/ 41815 h 168630"/>
                <a:gd name="connsiteX47" fmla="*/ 280034 w 289298"/>
                <a:gd name="connsiteY47" fmla="*/ 44106 h 168630"/>
                <a:gd name="connsiteX48" fmla="*/ 108882 w 289298"/>
                <a:gd name="connsiteY48" fmla="*/ 34871 h 168630"/>
                <a:gd name="connsiteX49" fmla="*/ 112295 w 289298"/>
                <a:gd name="connsiteY49" fmla="*/ 74312 h 168630"/>
                <a:gd name="connsiteX50" fmla="*/ 69965 w 289298"/>
                <a:gd name="connsiteY50" fmla="*/ 72895 h 168630"/>
                <a:gd name="connsiteX51" fmla="*/ 61401 w 289298"/>
                <a:gd name="connsiteY51" fmla="*/ 32308 h 16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9298" h="168630">
                  <a:moveTo>
                    <a:pt x="277672" y="159863"/>
                  </a:moveTo>
                  <a:lnTo>
                    <a:pt x="88333" y="159863"/>
                  </a:lnTo>
                  <a:lnTo>
                    <a:pt x="82507" y="132274"/>
                  </a:lnTo>
                  <a:lnTo>
                    <a:pt x="275259" y="132274"/>
                  </a:lnTo>
                  <a:cubicBezTo>
                    <a:pt x="277498" y="132272"/>
                    <a:pt x="279382" y="130588"/>
                    <a:pt x="279628" y="128365"/>
                  </a:cubicBezTo>
                  <a:lnTo>
                    <a:pt x="289272" y="40457"/>
                  </a:lnTo>
                  <a:cubicBezTo>
                    <a:pt x="289533" y="38049"/>
                    <a:pt x="287794" y="35884"/>
                    <a:pt x="285382" y="35621"/>
                  </a:cubicBezTo>
                  <a:cubicBezTo>
                    <a:pt x="285302" y="35612"/>
                    <a:pt x="285222" y="35606"/>
                    <a:pt x="285142" y="35602"/>
                  </a:cubicBezTo>
                  <a:lnTo>
                    <a:pt x="59524" y="23428"/>
                  </a:lnTo>
                  <a:lnTo>
                    <a:pt x="55307" y="3479"/>
                  </a:lnTo>
                  <a:cubicBezTo>
                    <a:pt x="54879" y="1452"/>
                    <a:pt x="53090" y="1"/>
                    <a:pt x="51010" y="0"/>
                  </a:cubicBezTo>
                  <a:lnTo>
                    <a:pt x="4391" y="0"/>
                  </a:lnTo>
                  <a:cubicBezTo>
                    <a:pt x="1964" y="0"/>
                    <a:pt x="0" y="1963"/>
                    <a:pt x="0" y="4384"/>
                  </a:cubicBezTo>
                  <a:cubicBezTo>
                    <a:pt x="0" y="6806"/>
                    <a:pt x="1964" y="8769"/>
                    <a:pt x="4391" y="8769"/>
                  </a:cubicBezTo>
                  <a:lnTo>
                    <a:pt x="47445" y="8769"/>
                  </a:lnTo>
                  <a:lnTo>
                    <a:pt x="80471" y="165150"/>
                  </a:lnTo>
                  <a:cubicBezTo>
                    <a:pt x="80899" y="167178"/>
                    <a:pt x="82689" y="168630"/>
                    <a:pt x="84768" y="168631"/>
                  </a:cubicBezTo>
                  <a:lnTo>
                    <a:pt x="277672" y="168631"/>
                  </a:lnTo>
                  <a:cubicBezTo>
                    <a:pt x="280099" y="168621"/>
                    <a:pt x="282056" y="166650"/>
                    <a:pt x="282049" y="164229"/>
                  </a:cubicBezTo>
                  <a:cubicBezTo>
                    <a:pt x="282034" y="161822"/>
                    <a:pt x="280085" y="159873"/>
                    <a:pt x="277672" y="159863"/>
                  </a:cubicBezTo>
                  <a:close/>
                  <a:moveTo>
                    <a:pt x="71835" y="81730"/>
                  </a:moveTo>
                  <a:lnTo>
                    <a:pt x="113056" y="83111"/>
                  </a:lnTo>
                  <a:lnTo>
                    <a:pt x="116548" y="123505"/>
                  </a:lnTo>
                  <a:lnTo>
                    <a:pt x="80652" y="123505"/>
                  </a:lnTo>
                  <a:close/>
                  <a:moveTo>
                    <a:pt x="179963" y="76578"/>
                  </a:moveTo>
                  <a:lnTo>
                    <a:pt x="179963" y="38706"/>
                  </a:lnTo>
                  <a:lnTo>
                    <a:pt x="228792" y="41342"/>
                  </a:lnTo>
                  <a:lnTo>
                    <a:pt x="226169" y="78124"/>
                  </a:lnTo>
                  <a:close/>
                  <a:moveTo>
                    <a:pt x="225546" y="86877"/>
                  </a:moveTo>
                  <a:lnTo>
                    <a:pt x="222937" y="123505"/>
                  </a:lnTo>
                  <a:lnTo>
                    <a:pt x="179963" y="123505"/>
                  </a:lnTo>
                  <a:lnTo>
                    <a:pt x="179963" y="85350"/>
                  </a:lnTo>
                  <a:close/>
                  <a:moveTo>
                    <a:pt x="171174" y="76284"/>
                  </a:moveTo>
                  <a:lnTo>
                    <a:pt x="121142" y="74608"/>
                  </a:lnTo>
                  <a:lnTo>
                    <a:pt x="117744" y="35349"/>
                  </a:lnTo>
                  <a:lnTo>
                    <a:pt x="171174" y="38232"/>
                  </a:lnTo>
                  <a:close/>
                  <a:moveTo>
                    <a:pt x="171174" y="85055"/>
                  </a:moveTo>
                  <a:lnTo>
                    <a:pt x="171174" y="123505"/>
                  </a:lnTo>
                  <a:lnTo>
                    <a:pt x="125373" y="123505"/>
                  </a:lnTo>
                  <a:lnTo>
                    <a:pt x="121903" y="83407"/>
                  </a:lnTo>
                  <a:close/>
                  <a:moveTo>
                    <a:pt x="231748" y="123505"/>
                  </a:moveTo>
                  <a:lnTo>
                    <a:pt x="234335" y="87170"/>
                  </a:lnTo>
                  <a:lnTo>
                    <a:pt x="275158" y="88538"/>
                  </a:lnTo>
                  <a:lnTo>
                    <a:pt x="271317" y="123505"/>
                  </a:lnTo>
                  <a:close/>
                  <a:moveTo>
                    <a:pt x="276114" y="79796"/>
                  </a:moveTo>
                  <a:lnTo>
                    <a:pt x="234958" y="78419"/>
                  </a:lnTo>
                  <a:lnTo>
                    <a:pt x="237567" y="41815"/>
                  </a:lnTo>
                  <a:lnTo>
                    <a:pt x="280034" y="44106"/>
                  </a:lnTo>
                  <a:close/>
                  <a:moveTo>
                    <a:pt x="108882" y="34871"/>
                  </a:moveTo>
                  <a:lnTo>
                    <a:pt x="112295" y="74312"/>
                  </a:lnTo>
                  <a:lnTo>
                    <a:pt x="69965" y="72895"/>
                  </a:lnTo>
                  <a:lnTo>
                    <a:pt x="61401" y="32308"/>
                  </a:lnTo>
                  <a:close/>
                </a:path>
              </a:pathLst>
            </a:custGeom>
            <a:grpFill/>
            <a:ln w="952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6" name="Group 1132">
            <a:extLst>
              <a:ext uri="{FF2B5EF4-FFF2-40B4-BE49-F238E27FC236}">
                <a16:creationId xmlns:a16="http://schemas.microsoft.com/office/drawing/2014/main" id="{1125165C-6ADE-6F43-B4CC-99E54D6E94B9}"/>
              </a:ext>
            </a:extLst>
          </p:cNvPr>
          <p:cNvGrpSpPr>
            <a:grpSpLocks noChangeAspect="1"/>
          </p:cNvGrpSpPr>
          <p:nvPr/>
        </p:nvGrpSpPr>
        <p:grpSpPr>
          <a:xfrm>
            <a:off x="6381607" y="2435733"/>
            <a:ext cx="631090" cy="612000"/>
            <a:chOff x="3845356" y="3288745"/>
            <a:chExt cx="260546" cy="252665"/>
          </a:xfrm>
          <a:solidFill>
            <a:schemeClr val="bg1"/>
          </a:solidFill>
        </p:grpSpPr>
        <p:sp>
          <p:nvSpPr>
            <p:cNvPr id="47" name="Freeform 539">
              <a:extLst>
                <a:ext uri="{FF2B5EF4-FFF2-40B4-BE49-F238E27FC236}">
                  <a16:creationId xmlns:a16="http://schemas.microsoft.com/office/drawing/2014/main" id="{FFB91B5F-A5CD-F745-829C-C729079CCF42}"/>
                </a:ext>
              </a:extLst>
            </p:cNvPr>
            <p:cNvSpPr/>
            <p:nvPr/>
          </p:nvSpPr>
          <p:spPr>
            <a:xfrm>
              <a:off x="3851823" y="3309392"/>
              <a:ext cx="248217" cy="60234"/>
            </a:xfrm>
            <a:custGeom>
              <a:avLst/>
              <a:gdLst>
                <a:gd name="connsiteX0" fmla="*/ 3622 w 248217"/>
                <a:gd name="connsiteY0" fmla="*/ 60234 h 60234"/>
                <a:gd name="connsiteX1" fmla="*/ 244594 w 248217"/>
                <a:gd name="connsiteY1" fmla="*/ 60234 h 60234"/>
                <a:gd name="connsiteX2" fmla="*/ 248217 w 248217"/>
                <a:gd name="connsiteY2" fmla="*/ 56632 h 60234"/>
                <a:gd name="connsiteX3" fmla="*/ 246058 w 248217"/>
                <a:gd name="connsiteY3" fmla="*/ 53333 h 60234"/>
                <a:gd name="connsiteX4" fmla="*/ 125576 w 248217"/>
                <a:gd name="connsiteY4" fmla="*/ 307 h 60234"/>
                <a:gd name="connsiteX5" fmla="*/ 122648 w 248217"/>
                <a:gd name="connsiteY5" fmla="*/ 307 h 60234"/>
                <a:gd name="connsiteX6" fmla="*/ 2158 w 248217"/>
                <a:gd name="connsiteY6" fmla="*/ 53333 h 60234"/>
                <a:gd name="connsiteX7" fmla="*/ 311 w 248217"/>
                <a:gd name="connsiteY7" fmla="*/ 58086 h 60234"/>
                <a:gd name="connsiteX8" fmla="*/ 3622 w 248217"/>
                <a:gd name="connsiteY8" fmla="*/ 60234 h 60234"/>
                <a:gd name="connsiteX9" fmla="*/ 124112 w 248217"/>
                <a:gd name="connsiteY9" fmla="*/ 7545 h 60234"/>
                <a:gd name="connsiteX10" fmla="*/ 227444 w 248217"/>
                <a:gd name="connsiteY10" fmla="*/ 53023 h 60234"/>
                <a:gd name="connsiteX11" fmla="*/ 20773 w 248217"/>
                <a:gd name="connsiteY11" fmla="*/ 53023 h 6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217" h="60234">
                  <a:moveTo>
                    <a:pt x="3622" y="60234"/>
                  </a:moveTo>
                  <a:lnTo>
                    <a:pt x="244594" y="60234"/>
                  </a:lnTo>
                  <a:cubicBezTo>
                    <a:pt x="246594" y="60235"/>
                    <a:pt x="248217" y="58622"/>
                    <a:pt x="248217" y="56632"/>
                  </a:cubicBezTo>
                  <a:cubicBezTo>
                    <a:pt x="248217" y="55204"/>
                    <a:pt x="247370" y="53910"/>
                    <a:pt x="246058" y="53333"/>
                  </a:cubicBezTo>
                  <a:lnTo>
                    <a:pt x="125576" y="307"/>
                  </a:lnTo>
                  <a:cubicBezTo>
                    <a:pt x="124641" y="-102"/>
                    <a:pt x="123576" y="-102"/>
                    <a:pt x="122648" y="307"/>
                  </a:cubicBezTo>
                  <a:lnTo>
                    <a:pt x="2158" y="53333"/>
                  </a:lnTo>
                  <a:cubicBezTo>
                    <a:pt x="333" y="54137"/>
                    <a:pt x="-501" y="56265"/>
                    <a:pt x="311" y="58086"/>
                  </a:cubicBezTo>
                  <a:cubicBezTo>
                    <a:pt x="890" y="59392"/>
                    <a:pt x="2187" y="60234"/>
                    <a:pt x="3622" y="60234"/>
                  </a:cubicBezTo>
                  <a:close/>
                  <a:moveTo>
                    <a:pt x="124112" y="7545"/>
                  </a:moveTo>
                  <a:lnTo>
                    <a:pt x="227444" y="53023"/>
                  </a:lnTo>
                  <a:lnTo>
                    <a:pt x="20773" y="53023"/>
                  </a:lnTo>
                  <a:close/>
                </a:path>
              </a:pathLst>
            </a:custGeom>
            <a:grpFill/>
            <a:ln w="9525" cap="flat">
              <a:solidFill>
                <a:schemeClr val="bg1"/>
              </a:solidFill>
              <a:prstDash val="solid"/>
              <a:miter/>
            </a:ln>
          </p:spPr>
          <p:txBody>
            <a:bodyPr rtlCol="0" anchor="ctr"/>
            <a:lstStyle/>
            <a:p>
              <a:endParaRPr lang="en-US"/>
            </a:p>
          </p:txBody>
        </p:sp>
        <p:sp>
          <p:nvSpPr>
            <p:cNvPr id="48" name="Freeform 540">
              <a:extLst>
                <a:ext uri="{FF2B5EF4-FFF2-40B4-BE49-F238E27FC236}">
                  <a16:creationId xmlns:a16="http://schemas.microsoft.com/office/drawing/2014/main" id="{4189D4F5-1057-9D4C-8F1C-CBCB2E958E33}"/>
                </a:ext>
              </a:extLst>
            </p:cNvPr>
            <p:cNvSpPr/>
            <p:nvPr/>
          </p:nvSpPr>
          <p:spPr>
            <a:xfrm>
              <a:off x="3860365" y="3514743"/>
              <a:ext cx="231139" cy="7211"/>
            </a:xfrm>
            <a:custGeom>
              <a:avLst/>
              <a:gdLst>
                <a:gd name="connsiteX0" fmla="*/ 3623 w 231139"/>
                <a:gd name="connsiteY0" fmla="*/ 0 h 7211"/>
                <a:gd name="connsiteX1" fmla="*/ 0 w 231139"/>
                <a:gd name="connsiteY1" fmla="*/ 3606 h 7211"/>
                <a:gd name="connsiteX2" fmla="*/ 3623 w 231139"/>
                <a:gd name="connsiteY2" fmla="*/ 7211 h 7211"/>
                <a:gd name="connsiteX3" fmla="*/ 227517 w 231139"/>
                <a:gd name="connsiteY3" fmla="*/ 7211 h 7211"/>
                <a:gd name="connsiteX4" fmla="*/ 231140 w 231139"/>
                <a:gd name="connsiteY4" fmla="*/ 3606 h 7211"/>
                <a:gd name="connsiteX5" fmla="*/ 227517 w 231139"/>
                <a:gd name="connsiteY5" fmla="*/ 0 h 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39" h="7211">
                  <a:moveTo>
                    <a:pt x="3623" y="0"/>
                  </a:moveTo>
                  <a:cubicBezTo>
                    <a:pt x="1616" y="0"/>
                    <a:pt x="0" y="1615"/>
                    <a:pt x="0" y="3606"/>
                  </a:cubicBezTo>
                  <a:cubicBezTo>
                    <a:pt x="0" y="5596"/>
                    <a:pt x="1616" y="7211"/>
                    <a:pt x="3623" y="7211"/>
                  </a:cubicBezTo>
                  <a:lnTo>
                    <a:pt x="227517" y="7211"/>
                  </a:lnTo>
                  <a:cubicBezTo>
                    <a:pt x="229517" y="7211"/>
                    <a:pt x="231140" y="5596"/>
                    <a:pt x="231140" y="3606"/>
                  </a:cubicBezTo>
                  <a:cubicBezTo>
                    <a:pt x="231140" y="1615"/>
                    <a:pt x="229517" y="0"/>
                    <a:pt x="227517" y="0"/>
                  </a:cubicBezTo>
                  <a:close/>
                </a:path>
              </a:pathLst>
            </a:custGeom>
            <a:grpFill/>
            <a:ln w="9525" cap="flat">
              <a:solidFill>
                <a:schemeClr val="bg1"/>
              </a:solidFill>
              <a:prstDash val="solid"/>
              <a:miter/>
            </a:ln>
          </p:spPr>
          <p:txBody>
            <a:bodyPr rtlCol="0" anchor="ctr"/>
            <a:lstStyle/>
            <a:p>
              <a:endParaRPr lang="en-US"/>
            </a:p>
          </p:txBody>
        </p:sp>
        <p:sp>
          <p:nvSpPr>
            <p:cNvPr id="49" name="Freeform 541">
              <a:extLst>
                <a:ext uri="{FF2B5EF4-FFF2-40B4-BE49-F238E27FC236}">
                  <a16:creationId xmlns:a16="http://schemas.microsoft.com/office/drawing/2014/main" id="{E0C2AC63-AE99-6D42-AA6D-4ED3D476E94D}"/>
                </a:ext>
              </a:extLst>
            </p:cNvPr>
            <p:cNvSpPr/>
            <p:nvPr/>
          </p:nvSpPr>
          <p:spPr>
            <a:xfrm>
              <a:off x="3847460" y="3534199"/>
              <a:ext cx="256949" cy="7211"/>
            </a:xfrm>
            <a:custGeom>
              <a:avLst/>
              <a:gdLst>
                <a:gd name="connsiteX0" fmla="*/ 253326 w 256949"/>
                <a:gd name="connsiteY0" fmla="*/ 0 h 7211"/>
                <a:gd name="connsiteX1" fmla="*/ 3623 w 256949"/>
                <a:gd name="connsiteY1" fmla="*/ 0 h 7211"/>
                <a:gd name="connsiteX2" fmla="*/ 0 w 256949"/>
                <a:gd name="connsiteY2" fmla="*/ 3606 h 7211"/>
                <a:gd name="connsiteX3" fmla="*/ 3623 w 256949"/>
                <a:gd name="connsiteY3" fmla="*/ 7211 h 7211"/>
                <a:gd name="connsiteX4" fmla="*/ 253326 w 256949"/>
                <a:gd name="connsiteY4" fmla="*/ 7211 h 7211"/>
                <a:gd name="connsiteX5" fmla="*/ 256949 w 256949"/>
                <a:gd name="connsiteY5" fmla="*/ 3606 h 7211"/>
                <a:gd name="connsiteX6" fmla="*/ 253326 w 256949"/>
                <a:gd name="connsiteY6" fmla="*/ 0 h 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949" h="7211">
                  <a:moveTo>
                    <a:pt x="253326" y="0"/>
                  </a:moveTo>
                  <a:lnTo>
                    <a:pt x="3623" y="0"/>
                  </a:lnTo>
                  <a:cubicBezTo>
                    <a:pt x="1623" y="0"/>
                    <a:pt x="0" y="1615"/>
                    <a:pt x="0" y="3606"/>
                  </a:cubicBezTo>
                  <a:cubicBezTo>
                    <a:pt x="0" y="5596"/>
                    <a:pt x="1623" y="7211"/>
                    <a:pt x="3623" y="7211"/>
                  </a:cubicBezTo>
                  <a:lnTo>
                    <a:pt x="253326" y="7211"/>
                  </a:lnTo>
                  <a:cubicBezTo>
                    <a:pt x="255326" y="7211"/>
                    <a:pt x="256949" y="5596"/>
                    <a:pt x="256949" y="3606"/>
                  </a:cubicBezTo>
                  <a:cubicBezTo>
                    <a:pt x="256949" y="1615"/>
                    <a:pt x="255326" y="0"/>
                    <a:pt x="253326" y="0"/>
                  </a:cubicBezTo>
                  <a:close/>
                </a:path>
              </a:pathLst>
            </a:custGeom>
            <a:grpFill/>
            <a:ln w="9525" cap="flat">
              <a:solidFill>
                <a:schemeClr val="bg1"/>
              </a:solidFill>
              <a:prstDash val="solid"/>
              <a:miter/>
            </a:ln>
          </p:spPr>
          <p:txBody>
            <a:bodyPr rtlCol="0" anchor="ctr"/>
            <a:lstStyle/>
            <a:p>
              <a:endParaRPr lang="en-US"/>
            </a:p>
          </p:txBody>
        </p:sp>
        <p:sp>
          <p:nvSpPr>
            <p:cNvPr id="50" name="Freeform 542">
              <a:extLst>
                <a:ext uri="{FF2B5EF4-FFF2-40B4-BE49-F238E27FC236}">
                  <a16:creationId xmlns:a16="http://schemas.microsoft.com/office/drawing/2014/main" id="{F3ECC454-28EB-FC4F-B5E2-1D0A52BA60B3}"/>
                </a:ext>
              </a:extLst>
            </p:cNvPr>
            <p:cNvSpPr/>
            <p:nvPr/>
          </p:nvSpPr>
          <p:spPr>
            <a:xfrm>
              <a:off x="3851018" y="3380898"/>
              <a:ext cx="249833" cy="121600"/>
            </a:xfrm>
            <a:custGeom>
              <a:avLst/>
              <a:gdLst>
                <a:gd name="connsiteX0" fmla="*/ 3623 w 249833"/>
                <a:gd name="connsiteY0" fmla="*/ 7211 h 121600"/>
                <a:gd name="connsiteX1" fmla="*/ 22998 w 249833"/>
                <a:gd name="connsiteY1" fmla="*/ 7211 h 121600"/>
                <a:gd name="connsiteX2" fmla="*/ 19991 w 249833"/>
                <a:gd name="connsiteY2" fmla="*/ 18994 h 121600"/>
                <a:gd name="connsiteX3" fmla="*/ 32548 w 249833"/>
                <a:gd name="connsiteY3" fmla="*/ 32738 h 121600"/>
                <a:gd name="connsiteX4" fmla="*/ 35439 w 249833"/>
                <a:gd name="connsiteY4" fmla="*/ 32334 h 121600"/>
                <a:gd name="connsiteX5" fmla="*/ 31802 w 249833"/>
                <a:gd name="connsiteY5" fmla="*/ 114390 h 121600"/>
                <a:gd name="connsiteX6" fmla="*/ 24534 w 249833"/>
                <a:gd name="connsiteY6" fmla="*/ 114390 h 121600"/>
                <a:gd name="connsiteX7" fmla="*/ 20911 w 249833"/>
                <a:gd name="connsiteY7" fmla="*/ 117995 h 121600"/>
                <a:gd name="connsiteX8" fmla="*/ 24534 w 249833"/>
                <a:gd name="connsiteY8" fmla="*/ 121601 h 121600"/>
                <a:gd name="connsiteX9" fmla="*/ 225300 w 249833"/>
                <a:gd name="connsiteY9" fmla="*/ 121601 h 121600"/>
                <a:gd name="connsiteX10" fmla="*/ 228923 w 249833"/>
                <a:gd name="connsiteY10" fmla="*/ 117995 h 121600"/>
                <a:gd name="connsiteX11" fmla="*/ 225300 w 249833"/>
                <a:gd name="connsiteY11" fmla="*/ 114390 h 121600"/>
                <a:gd name="connsiteX12" fmla="*/ 212584 w 249833"/>
                <a:gd name="connsiteY12" fmla="*/ 114390 h 121600"/>
                <a:gd name="connsiteX13" fmla="*/ 210678 w 249833"/>
                <a:gd name="connsiteY13" fmla="*/ 72688 h 121600"/>
                <a:gd name="connsiteX14" fmla="*/ 208816 w 249833"/>
                <a:gd name="connsiteY14" fmla="*/ 32147 h 121600"/>
                <a:gd name="connsiteX15" fmla="*/ 212265 w 249833"/>
                <a:gd name="connsiteY15" fmla="*/ 32738 h 121600"/>
                <a:gd name="connsiteX16" fmla="*/ 224814 w 249833"/>
                <a:gd name="connsiteY16" fmla="*/ 18994 h 121600"/>
                <a:gd name="connsiteX17" fmla="*/ 221815 w 249833"/>
                <a:gd name="connsiteY17" fmla="*/ 7211 h 121600"/>
                <a:gd name="connsiteX18" fmla="*/ 246211 w 249833"/>
                <a:gd name="connsiteY18" fmla="*/ 7211 h 121600"/>
                <a:gd name="connsiteX19" fmla="*/ 249834 w 249833"/>
                <a:gd name="connsiteY19" fmla="*/ 3606 h 121600"/>
                <a:gd name="connsiteX20" fmla="*/ 246211 w 249833"/>
                <a:gd name="connsiteY20" fmla="*/ 0 h 121600"/>
                <a:gd name="connsiteX21" fmla="*/ 3623 w 249833"/>
                <a:gd name="connsiteY21" fmla="*/ 0 h 121600"/>
                <a:gd name="connsiteX22" fmla="*/ 0 w 249833"/>
                <a:gd name="connsiteY22" fmla="*/ 3606 h 121600"/>
                <a:gd name="connsiteX23" fmla="*/ 3623 w 249833"/>
                <a:gd name="connsiteY23" fmla="*/ 7211 h 121600"/>
                <a:gd name="connsiteX24" fmla="*/ 70675 w 249833"/>
                <a:gd name="connsiteY24" fmla="*/ 72688 h 121600"/>
                <a:gd name="connsiteX25" fmla="*/ 68806 w 249833"/>
                <a:gd name="connsiteY25" fmla="*/ 32147 h 121600"/>
                <a:gd name="connsiteX26" fmla="*/ 72262 w 249833"/>
                <a:gd name="connsiteY26" fmla="*/ 32738 h 121600"/>
                <a:gd name="connsiteX27" fmla="*/ 84819 w 249833"/>
                <a:gd name="connsiteY27" fmla="*/ 18994 h 121600"/>
                <a:gd name="connsiteX28" fmla="*/ 81812 w 249833"/>
                <a:gd name="connsiteY28" fmla="*/ 7211 h 121600"/>
                <a:gd name="connsiteX29" fmla="*/ 93000 w 249833"/>
                <a:gd name="connsiteY29" fmla="*/ 7211 h 121600"/>
                <a:gd name="connsiteX30" fmla="*/ 89992 w 249833"/>
                <a:gd name="connsiteY30" fmla="*/ 18994 h 121600"/>
                <a:gd name="connsiteX31" fmla="*/ 102549 w 249833"/>
                <a:gd name="connsiteY31" fmla="*/ 32738 h 121600"/>
                <a:gd name="connsiteX32" fmla="*/ 105440 w 249833"/>
                <a:gd name="connsiteY32" fmla="*/ 32334 h 121600"/>
                <a:gd name="connsiteX33" fmla="*/ 101803 w 249833"/>
                <a:gd name="connsiteY33" fmla="*/ 114390 h 121600"/>
                <a:gd name="connsiteX34" fmla="*/ 72574 w 249833"/>
                <a:gd name="connsiteY34" fmla="*/ 114390 h 121600"/>
                <a:gd name="connsiteX35" fmla="*/ 70675 w 249833"/>
                <a:gd name="connsiteY35" fmla="*/ 72688 h 121600"/>
                <a:gd name="connsiteX36" fmla="*/ 140677 w 249833"/>
                <a:gd name="connsiteY36" fmla="*/ 72688 h 121600"/>
                <a:gd name="connsiteX37" fmla="*/ 138807 w 249833"/>
                <a:gd name="connsiteY37" fmla="*/ 32147 h 121600"/>
                <a:gd name="connsiteX38" fmla="*/ 142263 w 249833"/>
                <a:gd name="connsiteY38" fmla="*/ 32738 h 121600"/>
                <a:gd name="connsiteX39" fmla="*/ 154813 w 249833"/>
                <a:gd name="connsiteY39" fmla="*/ 18994 h 121600"/>
                <a:gd name="connsiteX40" fmla="*/ 151806 w 249833"/>
                <a:gd name="connsiteY40" fmla="*/ 7211 h 121600"/>
                <a:gd name="connsiteX41" fmla="*/ 163001 w 249833"/>
                <a:gd name="connsiteY41" fmla="*/ 7211 h 121600"/>
                <a:gd name="connsiteX42" fmla="*/ 159994 w 249833"/>
                <a:gd name="connsiteY42" fmla="*/ 18994 h 121600"/>
                <a:gd name="connsiteX43" fmla="*/ 172551 w 249833"/>
                <a:gd name="connsiteY43" fmla="*/ 32738 h 121600"/>
                <a:gd name="connsiteX44" fmla="*/ 175442 w 249833"/>
                <a:gd name="connsiteY44" fmla="*/ 32334 h 121600"/>
                <a:gd name="connsiteX45" fmla="*/ 171804 w 249833"/>
                <a:gd name="connsiteY45" fmla="*/ 114390 h 121600"/>
                <a:gd name="connsiteX46" fmla="*/ 142582 w 249833"/>
                <a:gd name="connsiteY46" fmla="*/ 114390 h 121600"/>
                <a:gd name="connsiteX47" fmla="*/ 140677 w 249833"/>
                <a:gd name="connsiteY47" fmla="*/ 72688 h 121600"/>
                <a:gd name="connsiteX48" fmla="*/ 203874 w 249833"/>
                <a:gd name="connsiteY48" fmla="*/ 7211 h 121600"/>
                <a:gd name="connsiteX49" fmla="*/ 217569 w 249833"/>
                <a:gd name="connsiteY49" fmla="*/ 18994 h 121600"/>
                <a:gd name="connsiteX50" fmla="*/ 213402 w 249833"/>
                <a:gd name="connsiteY50" fmla="*/ 25412 h 121600"/>
                <a:gd name="connsiteX51" fmla="*/ 206954 w 249833"/>
                <a:gd name="connsiteY51" fmla="*/ 21258 h 121600"/>
                <a:gd name="connsiteX52" fmla="*/ 206954 w 249833"/>
                <a:gd name="connsiteY52" fmla="*/ 18994 h 121600"/>
                <a:gd name="connsiteX53" fmla="*/ 203331 w 249833"/>
                <a:gd name="connsiteY53" fmla="*/ 15388 h 121600"/>
                <a:gd name="connsiteX54" fmla="*/ 199708 w 249833"/>
                <a:gd name="connsiteY54" fmla="*/ 18994 h 121600"/>
                <a:gd name="connsiteX55" fmla="*/ 201744 w 249833"/>
                <a:gd name="connsiteY55" fmla="*/ 26450 h 121600"/>
                <a:gd name="connsiteX56" fmla="*/ 201447 w 249833"/>
                <a:gd name="connsiteY56" fmla="*/ 27871 h 121600"/>
                <a:gd name="connsiteX57" fmla="*/ 203454 w 249833"/>
                <a:gd name="connsiteY57" fmla="*/ 73171 h 121600"/>
                <a:gd name="connsiteX58" fmla="*/ 205338 w 249833"/>
                <a:gd name="connsiteY58" fmla="*/ 114390 h 121600"/>
                <a:gd name="connsiteX59" fmla="*/ 179057 w 249833"/>
                <a:gd name="connsiteY59" fmla="*/ 114390 h 121600"/>
                <a:gd name="connsiteX60" fmla="*/ 182883 w 249833"/>
                <a:gd name="connsiteY60" fmla="*/ 28029 h 121600"/>
                <a:gd name="connsiteX61" fmla="*/ 182724 w 249833"/>
                <a:gd name="connsiteY61" fmla="*/ 26984 h 121600"/>
                <a:gd name="connsiteX62" fmla="*/ 185100 w 249833"/>
                <a:gd name="connsiteY62" fmla="*/ 18994 h 121600"/>
                <a:gd name="connsiteX63" fmla="*/ 181478 w 249833"/>
                <a:gd name="connsiteY63" fmla="*/ 15388 h 121600"/>
                <a:gd name="connsiteX64" fmla="*/ 177855 w 249833"/>
                <a:gd name="connsiteY64" fmla="*/ 18994 h 121600"/>
                <a:gd name="connsiteX65" fmla="*/ 173688 w 249833"/>
                <a:gd name="connsiteY65" fmla="*/ 25412 h 121600"/>
                <a:gd name="connsiteX66" fmla="*/ 167240 w 249833"/>
                <a:gd name="connsiteY66" fmla="*/ 21258 h 121600"/>
                <a:gd name="connsiteX67" fmla="*/ 167240 w 249833"/>
                <a:gd name="connsiteY67" fmla="*/ 18994 h 121600"/>
                <a:gd name="connsiteX68" fmla="*/ 180941 w 249833"/>
                <a:gd name="connsiteY68" fmla="*/ 7211 h 121600"/>
                <a:gd name="connsiteX69" fmla="*/ 133873 w 249833"/>
                <a:gd name="connsiteY69" fmla="*/ 7211 h 121600"/>
                <a:gd name="connsiteX70" fmla="*/ 147567 w 249833"/>
                <a:gd name="connsiteY70" fmla="*/ 18994 h 121600"/>
                <a:gd name="connsiteX71" fmla="*/ 143401 w 249833"/>
                <a:gd name="connsiteY71" fmla="*/ 25412 h 121600"/>
                <a:gd name="connsiteX72" fmla="*/ 136952 w 249833"/>
                <a:gd name="connsiteY72" fmla="*/ 21265 h 121600"/>
                <a:gd name="connsiteX73" fmla="*/ 136952 w 249833"/>
                <a:gd name="connsiteY73" fmla="*/ 18994 h 121600"/>
                <a:gd name="connsiteX74" fmla="*/ 133329 w 249833"/>
                <a:gd name="connsiteY74" fmla="*/ 15388 h 121600"/>
                <a:gd name="connsiteX75" fmla="*/ 129706 w 249833"/>
                <a:gd name="connsiteY75" fmla="*/ 18994 h 121600"/>
                <a:gd name="connsiteX76" fmla="*/ 131743 w 249833"/>
                <a:gd name="connsiteY76" fmla="*/ 26443 h 121600"/>
                <a:gd name="connsiteX77" fmla="*/ 131446 w 249833"/>
                <a:gd name="connsiteY77" fmla="*/ 27871 h 121600"/>
                <a:gd name="connsiteX78" fmla="*/ 133452 w 249833"/>
                <a:gd name="connsiteY78" fmla="*/ 73171 h 121600"/>
                <a:gd name="connsiteX79" fmla="*/ 135336 w 249833"/>
                <a:gd name="connsiteY79" fmla="*/ 114390 h 121600"/>
                <a:gd name="connsiteX80" fmla="*/ 109056 w 249833"/>
                <a:gd name="connsiteY80" fmla="*/ 114390 h 121600"/>
                <a:gd name="connsiteX81" fmla="*/ 112882 w 249833"/>
                <a:gd name="connsiteY81" fmla="*/ 28029 h 121600"/>
                <a:gd name="connsiteX82" fmla="*/ 112715 w 249833"/>
                <a:gd name="connsiteY82" fmla="*/ 26984 h 121600"/>
                <a:gd name="connsiteX83" fmla="*/ 115099 w 249833"/>
                <a:gd name="connsiteY83" fmla="*/ 18994 h 121600"/>
                <a:gd name="connsiteX84" fmla="*/ 111476 w 249833"/>
                <a:gd name="connsiteY84" fmla="*/ 15388 h 121600"/>
                <a:gd name="connsiteX85" fmla="*/ 107853 w 249833"/>
                <a:gd name="connsiteY85" fmla="*/ 18994 h 121600"/>
                <a:gd name="connsiteX86" fmla="*/ 103687 w 249833"/>
                <a:gd name="connsiteY86" fmla="*/ 25412 h 121600"/>
                <a:gd name="connsiteX87" fmla="*/ 97238 w 249833"/>
                <a:gd name="connsiteY87" fmla="*/ 21258 h 121600"/>
                <a:gd name="connsiteX88" fmla="*/ 97238 w 249833"/>
                <a:gd name="connsiteY88" fmla="*/ 18994 h 121600"/>
                <a:gd name="connsiteX89" fmla="*/ 110940 w 249833"/>
                <a:gd name="connsiteY89" fmla="*/ 7211 h 121600"/>
                <a:gd name="connsiteX90" fmla="*/ 63871 w 249833"/>
                <a:gd name="connsiteY90" fmla="*/ 7211 h 121600"/>
                <a:gd name="connsiteX91" fmla="*/ 77573 w 249833"/>
                <a:gd name="connsiteY91" fmla="*/ 18994 h 121600"/>
                <a:gd name="connsiteX92" fmla="*/ 73400 w 249833"/>
                <a:gd name="connsiteY92" fmla="*/ 25412 h 121600"/>
                <a:gd name="connsiteX93" fmla="*/ 66951 w 249833"/>
                <a:gd name="connsiteY93" fmla="*/ 21258 h 121600"/>
                <a:gd name="connsiteX94" fmla="*/ 66951 w 249833"/>
                <a:gd name="connsiteY94" fmla="*/ 18994 h 121600"/>
                <a:gd name="connsiteX95" fmla="*/ 63328 w 249833"/>
                <a:gd name="connsiteY95" fmla="*/ 15388 h 121600"/>
                <a:gd name="connsiteX96" fmla="*/ 59705 w 249833"/>
                <a:gd name="connsiteY96" fmla="*/ 18994 h 121600"/>
                <a:gd name="connsiteX97" fmla="*/ 61741 w 249833"/>
                <a:gd name="connsiteY97" fmla="*/ 26443 h 121600"/>
                <a:gd name="connsiteX98" fmla="*/ 61444 w 249833"/>
                <a:gd name="connsiteY98" fmla="*/ 27871 h 121600"/>
                <a:gd name="connsiteX99" fmla="*/ 63444 w 249833"/>
                <a:gd name="connsiteY99" fmla="*/ 73171 h 121600"/>
                <a:gd name="connsiteX100" fmla="*/ 65328 w 249833"/>
                <a:gd name="connsiteY100" fmla="*/ 114390 h 121600"/>
                <a:gd name="connsiteX101" fmla="*/ 39055 w 249833"/>
                <a:gd name="connsiteY101" fmla="*/ 114390 h 121600"/>
                <a:gd name="connsiteX102" fmla="*/ 42880 w 249833"/>
                <a:gd name="connsiteY102" fmla="*/ 28029 h 121600"/>
                <a:gd name="connsiteX103" fmla="*/ 42714 w 249833"/>
                <a:gd name="connsiteY103" fmla="*/ 26991 h 121600"/>
                <a:gd name="connsiteX104" fmla="*/ 45105 w 249833"/>
                <a:gd name="connsiteY104" fmla="*/ 18994 h 121600"/>
                <a:gd name="connsiteX105" fmla="*/ 41482 w 249833"/>
                <a:gd name="connsiteY105" fmla="*/ 15388 h 121600"/>
                <a:gd name="connsiteX106" fmla="*/ 37859 w 249833"/>
                <a:gd name="connsiteY106" fmla="*/ 18994 h 121600"/>
                <a:gd name="connsiteX107" fmla="*/ 33686 w 249833"/>
                <a:gd name="connsiteY107" fmla="*/ 25412 h 121600"/>
                <a:gd name="connsiteX108" fmla="*/ 27237 w 249833"/>
                <a:gd name="connsiteY108" fmla="*/ 21258 h 121600"/>
                <a:gd name="connsiteX109" fmla="*/ 27237 w 249833"/>
                <a:gd name="connsiteY109" fmla="*/ 18994 h 121600"/>
                <a:gd name="connsiteX110" fmla="*/ 40939 w 249833"/>
                <a:gd name="connsiteY110" fmla="*/ 7211 h 1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49833" h="121600">
                  <a:moveTo>
                    <a:pt x="3623" y="7211"/>
                  </a:moveTo>
                  <a:lnTo>
                    <a:pt x="22998" y="7211"/>
                  </a:lnTo>
                  <a:cubicBezTo>
                    <a:pt x="20846" y="10759"/>
                    <a:pt x="19803" y="14862"/>
                    <a:pt x="19991" y="18994"/>
                  </a:cubicBezTo>
                  <a:cubicBezTo>
                    <a:pt x="19672" y="26234"/>
                    <a:pt x="25281" y="32371"/>
                    <a:pt x="32548" y="32738"/>
                  </a:cubicBezTo>
                  <a:cubicBezTo>
                    <a:pt x="33526" y="32731"/>
                    <a:pt x="34497" y="32594"/>
                    <a:pt x="35439" y="32334"/>
                  </a:cubicBezTo>
                  <a:lnTo>
                    <a:pt x="31802" y="114390"/>
                  </a:lnTo>
                  <a:lnTo>
                    <a:pt x="24534" y="114390"/>
                  </a:lnTo>
                  <a:cubicBezTo>
                    <a:pt x="22534" y="114390"/>
                    <a:pt x="20911" y="116005"/>
                    <a:pt x="20911" y="117995"/>
                  </a:cubicBezTo>
                  <a:cubicBezTo>
                    <a:pt x="20911" y="119985"/>
                    <a:pt x="22534" y="121601"/>
                    <a:pt x="24534" y="121601"/>
                  </a:cubicBezTo>
                  <a:lnTo>
                    <a:pt x="225300" y="121601"/>
                  </a:lnTo>
                  <a:cubicBezTo>
                    <a:pt x="227300" y="121601"/>
                    <a:pt x="228923" y="119985"/>
                    <a:pt x="228923" y="117995"/>
                  </a:cubicBezTo>
                  <a:cubicBezTo>
                    <a:pt x="228923" y="116005"/>
                    <a:pt x="227300" y="114390"/>
                    <a:pt x="225300" y="114390"/>
                  </a:cubicBezTo>
                  <a:lnTo>
                    <a:pt x="212584" y="114390"/>
                  </a:lnTo>
                  <a:cubicBezTo>
                    <a:pt x="212439" y="100422"/>
                    <a:pt x="211584" y="86346"/>
                    <a:pt x="210678" y="72688"/>
                  </a:cubicBezTo>
                  <a:cubicBezTo>
                    <a:pt x="209794" y="59376"/>
                    <a:pt x="208975" y="45675"/>
                    <a:pt x="208816" y="32147"/>
                  </a:cubicBezTo>
                  <a:cubicBezTo>
                    <a:pt x="209924" y="32522"/>
                    <a:pt x="211091" y="32724"/>
                    <a:pt x="212265" y="32738"/>
                  </a:cubicBezTo>
                  <a:cubicBezTo>
                    <a:pt x="219532" y="32371"/>
                    <a:pt x="225141" y="26234"/>
                    <a:pt x="224814" y="18994"/>
                  </a:cubicBezTo>
                  <a:cubicBezTo>
                    <a:pt x="225010" y="14862"/>
                    <a:pt x="223959" y="10759"/>
                    <a:pt x="221815" y="7211"/>
                  </a:cubicBezTo>
                  <a:lnTo>
                    <a:pt x="246211" y="7211"/>
                  </a:lnTo>
                  <a:cubicBezTo>
                    <a:pt x="248211" y="7211"/>
                    <a:pt x="249834" y="5603"/>
                    <a:pt x="249834" y="3606"/>
                  </a:cubicBezTo>
                  <a:cubicBezTo>
                    <a:pt x="249834" y="1615"/>
                    <a:pt x="248211" y="0"/>
                    <a:pt x="246211" y="0"/>
                  </a:cubicBezTo>
                  <a:lnTo>
                    <a:pt x="3623" y="0"/>
                  </a:lnTo>
                  <a:cubicBezTo>
                    <a:pt x="1616" y="0"/>
                    <a:pt x="0" y="1615"/>
                    <a:pt x="0" y="3606"/>
                  </a:cubicBezTo>
                  <a:cubicBezTo>
                    <a:pt x="0" y="5603"/>
                    <a:pt x="1616" y="7211"/>
                    <a:pt x="3623" y="7211"/>
                  </a:cubicBezTo>
                  <a:close/>
                  <a:moveTo>
                    <a:pt x="70675" y="72688"/>
                  </a:moveTo>
                  <a:cubicBezTo>
                    <a:pt x="69791" y="59376"/>
                    <a:pt x="68973" y="45675"/>
                    <a:pt x="68806" y="32147"/>
                  </a:cubicBezTo>
                  <a:cubicBezTo>
                    <a:pt x="69922" y="32522"/>
                    <a:pt x="71088" y="32724"/>
                    <a:pt x="72262" y="32738"/>
                  </a:cubicBezTo>
                  <a:cubicBezTo>
                    <a:pt x="79530" y="32371"/>
                    <a:pt x="85138" y="26234"/>
                    <a:pt x="84819" y="18994"/>
                  </a:cubicBezTo>
                  <a:cubicBezTo>
                    <a:pt x="85007" y="14862"/>
                    <a:pt x="83957" y="10759"/>
                    <a:pt x="81812" y="7211"/>
                  </a:cubicBezTo>
                  <a:lnTo>
                    <a:pt x="93000" y="7211"/>
                  </a:lnTo>
                  <a:cubicBezTo>
                    <a:pt x="90847" y="10759"/>
                    <a:pt x="89804" y="14862"/>
                    <a:pt x="89992" y="18994"/>
                  </a:cubicBezTo>
                  <a:cubicBezTo>
                    <a:pt x="89674" y="26234"/>
                    <a:pt x="95282" y="32371"/>
                    <a:pt x="102549" y="32738"/>
                  </a:cubicBezTo>
                  <a:cubicBezTo>
                    <a:pt x="103527" y="32731"/>
                    <a:pt x="104498" y="32594"/>
                    <a:pt x="105440" y="32334"/>
                  </a:cubicBezTo>
                  <a:lnTo>
                    <a:pt x="101803" y="114390"/>
                  </a:lnTo>
                  <a:lnTo>
                    <a:pt x="72574" y="114390"/>
                  </a:lnTo>
                  <a:cubicBezTo>
                    <a:pt x="72436" y="100422"/>
                    <a:pt x="71581" y="86346"/>
                    <a:pt x="70675" y="72688"/>
                  </a:cubicBezTo>
                  <a:close/>
                  <a:moveTo>
                    <a:pt x="140677" y="72688"/>
                  </a:moveTo>
                  <a:cubicBezTo>
                    <a:pt x="139793" y="59376"/>
                    <a:pt x="138974" y="45675"/>
                    <a:pt x="138807" y="32147"/>
                  </a:cubicBezTo>
                  <a:cubicBezTo>
                    <a:pt x="139923" y="32522"/>
                    <a:pt x="141090" y="32724"/>
                    <a:pt x="142263" y="32738"/>
                  </a:cubicBezTo>
                  <a:cubicBezTo>
                    <a:pt x="149531" y="32371"/>
                    <a:pt x="155139" y="26234"/>
                    <a:pt x="154813" y="18994"/>
                  </a:cubicBezTo>
                  <a:cubicBezTo>
                    <a:pt x="155001" y="14862"/>
                    <a:pt x="153958" y="10759"/>
                    <a:pt x="151806" y="7211"/>
                  </a:cubicBezTo>
                  <a:lnTo>
                    <a:pt x="163001" y="7211"/>
                  </a:lnTo>
                  <a:cubicBezTo>
                    <a:pt x="160849" y="10759"/>
                    <a:pt x="159805" y="14862"/>
                    <a:pt x="159994" y="18994"/>
                  </a:cubicBezTo>
                  <a:cubicBezTo>
                    <a:pt x="159675" y="26234"/>
                    <a:pt x="165283" y="32371"/>
                    <a:pt x="172551" y="32738"/>
                  </a:cubicBezTo>
                  <a:cubicBezTo>
                    <a:pt x="173529" y="32731"/>
                    <a:pt x="174500" y="32594"/>
                    <a:pt x="175442" y="32334"/>
                  </a:cubicBezTo>
                  <a:lnTo>
                    <a:pt x="171804" y="114390"/>
                  </a:lnTo>
                  <a:lnTo>
                    <a:pt x="142582" y="114390"/>
                  </a:lnTo>
                  <a:cubicBezTo>
                    <a:pt x="142437" y="100422"/>
                    <a:pt x="141582" y="86346"/>
                    <a:pt x="140677" y="72688"/>
                  </a:cubicBezTo>
                  <a:close/>
                  <a:moveTo>
                    <a:pt x="203874" y="7211"/>
                  </a:moveTo>
                  <a:cubicBezTo>
                    <a:pt x="212960" y="7211"/>
                    <a:pt x="217569" y="9035"/>
                    <a:pt x="217569" y="18994"/>
                  </a:cubicBezTo>
                  <a:cubicBezTo>
                    <a:pt x="218199" y="21914"/>
                    <a:pt x="216330" y="24784"/>
                    <a:pt x="213402" y="25412"/>
                  </a:cubicBezTo>
                  <a:cubicBezTo>
                    <a:pt x="210468" y="26032"/>
                    <a:pt x="207584" y="24179"/>
                    <a:pt x="206954" y="21258"/>
                  </a:cubicBezTo>
                  <a:cubicBezTo>
                    <a:pt x="206794" y="20516"/>
                    <a:pt x="206794" y="19744"/>
                    <a:pt x="206954" y="18994"/>
                  </a:cubicBezTo>
                  <a:cubicBezTo>
                    <a:pt x="206954" y="17004"/>
                    <a:pt x="205331" y="15388"/>
                    <a:pt x="203331" y="15388"/>
                  </a:cubicBezTo>
                  <a:cubicBezTo>
                    <a:pt x="201331" y="15388"/>
                    <a:pt x="199708" y="17004"/>
                    <a:pt x="199708" y="18994"/>
                  </a:cubicBezTo>
                  <a:cubicBezTo>
                    <a:pt x="199701" y="21619"/>
                    <a:pt x="200403" y="24193"/>
                    <a:pt x="201744" y="26450"/>
                  </a:cubicBezTo>
                  <a:cubicBezTo>
                    <a:pt x="201548" y="26897"/>
                    <a:pt x="201447" y="27380"/>
                    <a:pt x="201447" y="27871"/>
                  </a:cubicBezTo>
                  <a:cubicBezTo>
                    <a:pt x="201447" y="43007"/>
                    <a:pt x="202469" y="58338"/>
                    <a:pt x="203454" y="73171"/>
                  </a:cubicBezTo>
                  <a:cubicBezTo>
                    <a:pt x="204345" y="86699"/>
                    <a:pt x="205193" y="100638"/>
                    <a:pt x="205338" y="114390"/>
                  </a:cubicBezTo>
                  <a:lnTo>
                    <a:pt x="179057" y="114390"/>
                  </a:lnTo>
                  <a:lnTo>
                    <a:pt x="182883" y="28029"/>
                  </a:lnTo>
                  <a:cubicBezTo>
                    <a:pt x="182883" y="27676"/>
                    <a:pt x="182825" y="27323"/>
                    <a:pt x="182724" y="26984"/>
                  </a:cubicBezTo>
                  <a:cubicBezTo>
                    <a:pt x="184282" y="24611"/>
                    <a:pt x="185107" y="21835"/>
                    <a:pt x="185100" y="18994"/>
                  </a:cubicBezTo>
                  <a:cubicBezTo>
                    <a:pt x="185100" y="17004"/>
                    <a:pt x="183484" y="15388"/>
                    <a:pt x="181478" y="15388"/>
                  </a:cubicBezTo>
                  <a:cubicBezTo>
                    <a:pt x="179478" y="15388"/>
                    <a:pt x="177855" y="17004"/>
                    <a:pt x="177855" y="18994"/>
                  </a:cubicBezTo>
                  <a:cubicBezTo>
                    <a:pt x="178485" y="21914"/>
                    <a:pt x="176615" y="24784"/>
                    <a:pt x="173688" y="25412"/>
                  </a:cubicBezTo>
                  <a:cubicBezTo>
                    <a:pt x="170754" y="26032"/>
                    <a:pt x="167870" y="24179"/>
                    <a:pt x="167240" y="21258"/>
                  </a:cubicBezTo>
                  <a:cubicBezTo>
                    <a:pt x="167080" y="20516"/>
                    <a:pt x="167080" y="19744"/>
                    <a:pt x="167240" y="18994"/>
                  </a:cubicBezTo>
                  <a:cubicBezTo>
                    <a:pt x="167240" y="9035"/>
                    <a:pt x="171855" y="7211"/>
                    <a:pt x="180941" y="7211"/>
                  </a:cubicBezTo>
                  <a:close/>
                  <a:moveTo>
                    <a:pt x="133873" y="7211"/>
                  </a:moveTo>
                  <a:cubicBezTo>
                    <a:pt x="142959" y="7211"/>
                    <a:pt x="147567" y="9035"/>
                    <a:pt x="147567" y="18994"/>
                  </a:cubicBezTo>
                  <a:cubicBezTo>
                    <a:pt x="148198" y="21914"/>
                    <a:pt x="146328" y="24784"/>
                    <a:pt x="143401" y="25412"/>
                  </a:cubicBezTo>
                  <a:cubicBezTo>
                    <a:pt x="140466" y="26039"/>
                    <a:pt x="137583" y="24179"/>
                    <a:pt x="136952" y="21265"/>
                  </a:cubicBezTo>
                  <a:cubicBezTo>
                    <a:pt x="136793" y="20516"/>
                    <a:pt x="136793" y="19744"/>
                    <a:pt x="136952" y="18994"/>
                  </a:cubicBezTo>
                  <a:cubicBezTo>
                    <a:pt x="136952" y="17004"/>
                    <a:pt x="135336" y="15388"/>
                    <a:pt x="133329" y="15388"/>
                  </a:cubicBezTo>
                  <a:cubicBezTo>
                    <a:pt x="131329" y="15388"/>
                    <a:pt x="129706" y="17004"/>
                    <a:pt x="129706" y="18994"/>
                  </a:cubicBezTo>
                  <a:cubicBezTo>
                    <a:pt x="129706" y="21612"/>
                    <a:pt x="130409" y="24186"/>
                    <a:pt x="131743" y="26443"/>
                  </a:cubicBezTo>
                  <a:cubicBezTo>
                    <a:pt x="131547" y="26897"/>
                    <a:pt x="131446" y="27380"/>
                    <a:pt x="131446" y="27871"/>
                  </a:cubicBezTo>
                  <a:cubicBezTo>
                    <a:pt x="131446" y="43007"/>
                    <a:pt x="132467" y="58338"/>
                    <a:pt x="133452" y="73171"/>
                  </a:cubicBezTo>
                  <a:cubicBezTo>
                    <a:pt x="134344" y="86699"/>
                    <a:pt x="135192" y="100638"/>
                    <a:pt x="135336" y="114390"/>
                  </a:cubicBezTo>
                  <a:lnTo>
                    <a:pt x="109056" y="114390"/>
                  </a:lnTo>
                  <a:lnTo>
                    <a:pt x="112882" y="28029"/>
                  </a:lnTo>
                  <a:cubicBezTo>
                    <a:pt x="112882" y="27676"/>
                    <a:pt x="112824" y="27323"/>
                    <a:pt x="112715" y="26984"/>
                  </a:cubicBezTo>
                  <a:cubicBezTo>
                    <a:pt x="114280" y="24611"/>
                    <a:pt x="115106" y="21835"/>
                    <a:pt x="115099" y="18994"/>
                  </a:cubicBezTo>
                  <a:cubicBezTo>
                    <a:pt x="115099" y="17004"/>
                    <a:pt x="113476" y="15388"/>
                    <a:pt x="111476" y="15388"/>
                  </a:cubicBezTo>
                  <a:cubicBezTo>
                    <a:pt x="109476" y="15388"/>
                    <a:pt x="107853" y="17004"/>
                    <a:pt x="107853" y="18994"/>
                  </a:cubicBezTo>
                  <a:cubicBezTo>
                    <a:pt x="108484" y="21914"/>
                    <a:pt x="106614" y="24784"/>
                    <a:pt x="103687" y="25412"/>
                  </a:cubicBezTo>
                  <a:cubicBezTo>
                    <a:pt x="100760" y="26039"/>
                    <a:pt x="97869" y="24179"/>
                    <a:pt x="97238" y="21258"/>
                  </a:cubicBezTo>
                  <a:cubicBezTo>
                    <a:pt x="97079" y="20516"/>
                    <a:pt x="97079" y="19744"/>
                    <a:pt x="97238" y="18994"/>
                  </a:cubicBezTo>
                  <a:cubicBezTo>
                    <a:pt x="97238" y="9035"/>
                    <a:pt x="101854" y="7211"/>
                    <a:pt x="110940" y="7211"/>
                  </a:cubicBezTo>
                  <a:close/>
                  <a:moveTo>
                    <a:pt x="63871" y="7211"/>
                  </a:moveTo>
                  <a:cubicBezTo>
                    <a:pt x="72958" y="7211"/>
                    <a:pt x="77573" y="9035"/>
                    <a:pt x="77573" y="18994"/>
                  </a:cubicBezTo>
                  <a:cubicBezTo>
                    <a:pt x="78196" y="21914"/>
                    <a:pt x="76334" y="24784"/>
                    <a:pt x="73400" y="25412"/>
                  </a:cubicBezTo>
                  <a:cubicBezTo>
                    <a:pt x="70465" y="26032"/>
                    <a:pt x="67581" y="24179"/>
                    <a:pt x="66951" y="21258"/>
                  </a:cubicBezTo>
                  <a:cubicBezTo>
                    <a:pt x="66792" y="20516"/>
                    <a:pt x="66792" y="19744"/>
                    <a:pt x="66951" y="18994"/>
                  </a:cubicBezTo>
                  <a:cubicBezTo>
                    <a:pt x="66951" y="17004"/>
                    <a:pt x="65328" y="15388"/>
                    <a:pt x="63328" y="15388"/>
                  </a:cubicBezTo>
                  <a:cubicBezTo>
                    <a:pt x="61328" y="15388"/>
                    <a:pt x="59705" y="17004"/>
                    <a:pt x="59705" y="18994"/>
                  </a:cubicBezTo>
                  <a:cubicBezTo>
                    <a:pt x="59705" y="21612"/>
                    <a:pt x="60408" y="24186"/>
                    <a:pt x="61741" y="26443"/>
                  </a:cubicBezTo>
                  <a:cubicBezTo>
                    <a:pt x="61546" y="26897"/>
                    <a:pt x="61444" y="27380"/>
                    <a:pt x="61444" y="27871"/>
                  </a:cubicBezTo>
                  <a:cubicBezTo>
                    <a:pt x="61444" y="43007"/>
                    <a:pt x="62466" y="58338"/>
                    <a:pt x="63444" y="73171"/>
                  </a:cubicBezTo>
                  <a:cubicBezTo>
                    <a:pt x="64342" y="86699"/>
                    <a:pt x="65190" y="100638"/>
                    <a:pt x="65328" y="114390"/>
                  </a:cubicBezTo>
                  <a:lnTo>
                    <a:pt x="39055" y="114390"/>
                  </a:lnTo>
                  <a:lnTo>
                    <a:pt x="42880" y="28029"/>
                  </a:lnTo>
                  <a:cubicBezTo>
                    <a:pt x="42880" y="27676"/>
                    <a:pt x="42822" y="27323"/>
                    <a:pt x="42714" y="26991"/>
                  </a:cubicBezTo>
                  <a:cubicBezTo>
                    <a:pt x="44279" y="24611"/>
                    <a:pt x="45105" y="21835"/>
                    <a:pt x="45105" y="18994"/>
                  </a:cubicBezTo>
                  <a:cubicBezTo>
                    <a:pt x="45105" y="17004"/>
                    <a:pt x="43482" y="15388"/>
                    <a:pt x="41482" y="15388"/>
                  </a:cubicBezTo>
                  <a:cubicBezTo>
                    <a:pt x="39475" y="15388"/>
                    <a:pt x="37859" y="17004"/>
                    <a:pt x="37859" y="18994"/>
                  </a:cubicBezTo>
                  <a:cubicBezTo>
                    <a:pt x="38482" y="21914"/>
                    <a:pt x="36620" y="24784"/>
                    <a:pt x="33686" y="25412"/>
                  </a:cubicBezTo>
                  <a:cubicBezTo>
                    <a:pt x="30751" y="26032"/>
                    <a:pt x="27867" y="24179"/>
                    <a:pt x="27237" y="21258"/>
                  </a:cubicBezTo>
                  <a:cubicBezTo>
                    <a:pt x="27077" y="20516"/>
                    <a:pt x="27077" y="19744"/>
                    <a:pt x="27237" y="18994"/>
                  </a:cubicBezTo>
                  <a:cubicBezTo>
                    <a:pt x="27237" y="9035"/>
                    <a:pt x="31852" y="7211"/>
                    <a:pt x="40939" y="7211"/>
                  </a:cubicBezTo>
                  <a:close/>
                </a:path>
              </a:pathLst>
            </a:custGeom>
            <a:grpFill/>
            <a:ln w="9525" cap="flat">
              <a:solidFill>
                <a:schemeClr val="bg1"/>
              </a:solidFill>
              <a:prstDash val="solid"/>
              <a:miter/>
            </a:ln>
          </p:spPr>
          <p:txBody>
            <a:bodyPr rtlCol="0" anchor="ctr"/>
            <a:lstStyle/>
            <a:p>
              <a:endParaRPr lang="en-US"/>
            </a:p>
          </p:txBody>
        </p:sp>
        <p:sp>
          <p:nvSpPr>
            <p:cNvPr id="51" name="Freeform 543">
              <a:extLst>
                <a:ext uri="{FF2B5EF4-FFF2-40B4-BE49-F238E27FC236}">
                  <a16:creationId xmlns:a16="http://schemas.microsoft.com/office/drawing/2014/main" id="{5DDB15A4-1EC4-A84F-9D68-AB1FDC69E404}"/>
                </a:ext>
              </a:extLst>
            </p:cNvPr>
            <p:cNvSpPr/>
            <p:nvPr/>
          </p:nvSpPr>
          <p:spPr>
            <a:xfrm>
              <a:off x="3845356" y="3288745"/>
              <a:ext cx="260546" cy="62953"/>
            </a:xfrm>
            <a:custGeom>
              <a:avLst/>
              <a:gdLst>
                <a:gd name="connsiteX0" fmla="*/ 258387 w 260546"/>
                <a:gd name="connsiteY0" fmla="*/ 56051 h 62953"/>
                <a:gd name="connsiteX1" fmla="*/ 131739 w 260546"/>
                <a:gd name="connsiteY1" fmla="*/ 306 h 62953"/>
                <a:gd name="connsiteX2" fmla="*/ 128811 w 260546"/>
                <a:gd name="connsiteY2" fmla="*/ 306 h 62953"/>
                <a:gd name="connsiteX3" fmla="*/ 2155 w 260546"/>
                <a:gd name="connsiteY3" fmla="*/ 56051 h 62953"/>
                <a:gd name="connsiteX4" fmla="*/ 308 w 260546"/>
                <a:gd name="connsiteY4" fmla="*/ 60805 h 62953"/>
                <a:gd name="connsiteX5" fmla="*/ 5083 w 260546"/>
                <a:gd name="connsiteY5" fmla="*/ 62643 h 62953"/>
                <a:gd name="connsiteX6" fmla="*/ 130275 w 260546"/>
                <a:gd name="connsiteY6" fmla="*/ 7546 h 62953"/>
                <a:gd name="connsiteX7" fmla="*/ 255460 w 260546"/>
                <a:gd name="connsiteY7" fmla="*/ 62643 h 62953"/>
                <a:gd name="connsiteX8" fmla="*/ 256924 w 260546"/>
                <a:gd name="connsiteY8" fmla="*/ 62953 h 62953"/>
                <a:gd name="connsiteX9" fmla="*/ 260546 w 260546"/>
                <a:gd name="connsiteY9" fmla="*/ 59355 h 62953"/>
                <a:gd name="connsiteX10" fmla="*/ 258387 w 260546"/>
                <a:gd name="connsiteY10" fmla="*/ 56052 h 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546" h="62953">
                  <a:moveTo>
                    <a:pt x="258387" y="56051"/>
                  </a:moveTo>
                  <a:lnTo>
                    <a:pt x="131739" y="306"/>
                  </a:lnTo>
                  <a:cubicBezTo>
                    <a:pt x="130804" y="-102"/>
                    <a:pt x="129739" y="-102"/>
                    <a:pt x="128811" y="306"/>
                  </a:cubicBezTo>
                  <a:lnTo>
                    <a:pt x="2155" y="56051"/>
                  </a:lnTo>
                  <a:cubicBezTo>
                    <a:pt x="329" y="56857"/>
                    <a:pt x="-496" y="58985"/>
                    <a:pt x="308" y="60805"/>
                  </a:cubicBezTo>
                  <a:cubicBezTo>
                    <a:pt x="1119" y="62625"/>
                    <a:pt x="3257" y="63448"/>
                    <a:pt x="5083" y="62643"/>
                  </a:cubicBezTo>
                  <a:lnTo>
                    <a:pt x="130275" y="7546"/>
                  </a:lnTo>
                  <a:lnTo>
                    <a:pt x="255460" y="62643"/>
                  </a:lnTo>
                  <a:cubicBezTo>
                    <a:pt x="255924" y="62848"/>
                    <a:pt x="256416" y="62954"/>
                    <a:pt x="256924" y="62953"/>
                  </a:cubicBezTo>
                  <a:cubicBezTo>
                    <a:pt x="258923" y="62956"/>
                    <a:pt x="260546" y="61345"/>
                    <a:pt x="260546" y="59355"/>
                  </a:cubicBezTo>
                  <a:cubicBezTo>
                    <a:pt x="260554" y="57926"/>
                    <a:pt x="259706" y="56630"/>
                    <a:pt x="258387" y="56052"/>
                  </a:cubicBezTo>
                  <a:close/>
                </a:path>
              </a:pathLst>
            </a:custGeom>
            <a:grpFill/>
            <a:ln w="9525" cap="flat">
              <a:solidFill>
                <a:schemeClr val="bg1"/>
              </a:solidFill>
              <a:prstDash val="solid"/>
              <a:miter/>
            </a:ln>
          </p:spPr>
          <p:txBody>
            <a:bodyPr rtlCol="0" anchor="ctr"/>
            <a:lstStyle/>
            <a:p>
              <a:endParaRPr lang="en-US"/>
            </a:p>
          </p:txBody>
        </p:sp>
      </p:grpSp>
      <p:sp>
        <p:nvSpPr>
          <p:cNvPr id="52" name="Freeform 26">
            <a:extLst>
              <a:ext uri="{FF2B5EF4-FFF2-40B4-BE49-F238E27FC236}">
                <a16:creationId xmlns:a16="http://schemas.microsoft.com/office/drawing/2014/main" id="{1916C0C9-4E6F-984C-BB21-C17B9F5382F4}"/>
              </a:ext>
            </a:extLst>
          </p:cNvPr>
          <p:cNvSpPr>
            <a:spLocks noChangeAspect="1"/>
          </p:cNvSpPr>
          <p:nvPr/>
        </p:nvSpPr>
        <p:spPr>
          <a:xfrm>
            <a:off x="5399226" y="2871310"/>
            <a:ext cx="650250" cy="648000"/>
          </a:xfrm>
          <a:custGeom>
            <a:avLst/>
            <a:gdLst>
              <a:gd name="connsiteX0" fmla="*/ 265503 w 269906"/>
              <a:gd name="connsiteY0" fmla="*/ 91681 h 268972"/>
              <a:gd name="connsiteX1" fmla="*/ 177908 w 269906"/>
              <a:gd name="connsiteY1" fmla="*/ 91681 h 268972"/>
              <a:gd name="connsiteX2" fmla="*/ 177908 w 269906"/>
              <a:gd name="connsiteY2" fmla="*/ 4391 h 268972"/>
              <a:gd name="connsiteX3" fmla="*/ 173504 w 269906"/>
              <a:gd name="connsiteY3" fmla="*/ 0 h 268972"/>
              <a:gd name="connsiteX4" fmla="*/ 173504 w 269906"/>
              <a:gd name="connsiteY4" fmla="*/ 0 h 268972"/>
              <a:gd name="connsiteX5" fmla="*/ 96409 w 269906"/>
              <a:gd name="connsiteY5" fmla="*/ 0 h 268972"/>
              <a:gd name="connsiteX6" fmla="*/ 91998 w 269906"/>
              <a:gd name="connsiteY6" fmla="*/ 4391 h 268972"/>
              <a:gd name="connsiteX7" fmla="*/ 91998 w 269906"/>
              <a:gd name="connsiteY7" fmla="*/ 91681 h 268972"/>
              <a:gd name="connsiteX8" fmla="*/ 4411 w 269906"/>
              <a:gd name="connsiteY8" fmla="*/ 91681 h 268972"/>
              <a:gd name="connsiteX9" fmla="*/ 0 w 269906"/>
              <a:gd name="connsiteY9" fmla="*/ 96072 h 268972"/>
              <a:gd name="connsiteX10" fmla="*/ 0 w 269906"/>
              <a:gd name="connsiteY10" fmla="*/ 172900 h 268972"/>
              <a:gd name="connsiteX11" fmla="*/ 4411 w 269906"/>
              <a:gd name="connsiteY11" fmla="*/ 177291 h 268972"/>
              <a:gd name="connsiteX12" fmla="*/ 91998 w 269906"/>
              <a:gd name="connsiteY12" fmla="*/ 177291 h 268972"/>
              <a:gd name="connsiteX13" fmla="*/ 91998 w 269906"/>
              <a:gd name="connsiteY13" fmla="*/ 264581 h 268972"/>
              <a:gd name="connsiteX14" fmla="*/ 96409 w 269906"/>
              <a:gd name="connsiteY14" fmla="*/ 268973 h 268972"/>
              <a:gd name="connsiteX15" fmla="*/ 173504 w 269906"/>
              <a:gd name="connsiteY15" fmla="*/ 268973 h 268972"/>
              <a:gd name="connsiteX16" fmla="*/ 177908 w 269906"/>
              <a:gd name="connsiteY16" fmla="*/ 264581 h 268972"/>
              <a:gd name="connsiteX17" fmla="*/ 177908 w 269906"/>
              <a:gd name="connsiteY17" fmla="*/ 264581 h 268972"/>
              <a:gd name="connsiteX18" fmla="*/ 177908 w 269906"/>
              <a:gd name="connsiteY18" fmla="*/ 177291 h 268972"/>
              <a:gd name="connsiteX19" fmla="*/ 265503 w 269906"/>
              <a:gd name="connsiteY19" fmla="*/ 177291 h 268972"/>
              <a:gd name="connsiteX20" fmla="*/ 269906 w 269906"/>
              <a:gd name="connsiteY20" fmla="*/ 172900 h 268972"/>
              <a:gd name="connsiteX21" fmla="*/ 269906 w 269906"/>
              <a:gd name="connsiteY21" fmla="*/ 96072 h 268972"/>
              <a:gd name="connsiteX22" fmla="*/ 265503 w 269906"/>
              <a:gd name="connsiteY22" fmla="*/ 91681 h 268972"/>
              <a:gd name="connsiteX23" fmla="*/ 261092 w 269906"/>
              <a:gd name="connsiteY23" fmla="*/ 168508 h 268972"/>
              <a:gd name="connsiteX24" fmla="*/ 173504 w 269906"/>
              <a:gd name="connsiteY24" fmla="*/ 168508 h 268972"/>
              <a:gd name="connsiteX25" fmla="*/ 169094 w 269906"/>
              <a:gd name="connsiteY25" fmla="*/ 172899 h 268972"/>
              <a:gd name="connsiteX26" fmla="*/ 169094 w 269906"/>
              <a:gd name="connsiteY26" fmla="*/ 172900 h 268972"/>
              <a:gd name="connsiteX27" fmla="*/ 169094 w 269906"/>
              <a:gd name="connsiteY27" fmla="*/ 260190 h 268972"/>
              <a:gd name="connsiteX28" fmla="*/ 100813 w 269906"/>
              <a:gd name="connsiteY28" fmla="*/ 260190 h 268972"/>
              <a:gd name="connsiteX29" fmla="*/ 100813 w 269906"/>
              <a:gd name="connsiteY29" fmla="*/ 172900 h 268972"/>
              <a:gd name="connsiteX30" fmla="*/ 96409 w 269906"/>
              <a:gd name="connsiteY30" fmla="*/ 168509 h 268972"/>
              <a:gd name="connsiteX31" fmla="*/ 96409 w 269906"/>
              <a:gd name="connsiteY31" fmla="*/ 168509 h 268972"/>
              <a:gd name="connsiteX32" fmla="*/ 8814 w 269906"/>
              <a:gd name="connsiteY32" fmla="*/ 168508 h 268972"/>
              <a:gd name="connsiteX33" fmla="*/ 8814 w 269906"/>
              <a:gd name="connsiteY33" fmla="*/ 100464 h 268972"/>
              <a:gd name="connsiteX34" fmla="*/ 96409 w 269906"/>
              <a:gd name="connsiteY34" fmla="*/ 100464 h 268972"/>
              <a:gd name="connsiteX35" fmla="*/ 100813 w 269906"/>
              <a:gd name="connsiteY35" fmla="*/ 96073 h 268972"/>
              <a:gd name="connsiteX36" fmla="*/ 100813 w 269906"/>
              <a:gd name="connsiteY36" fmla="*/ 96072 h 268972"/>
              <a:gd name="connsiteX37" fmla="*/ 100813 w 269906"/>
              <a:gd name="connsiteY37" fmla="*/ 8783 h 268972"/>
              <a:gd name="connsiteX38" fmla="*/ 169094 w 269906"/>
              <a:gd name="connsiteY38" fmla="*/ 8783 h 268972"/>
              <a:gd name="connsiteX39" fmla="*/ 169094 w 269906"/>
              <a:gd name="connsiteY39" fmla="*/ 96072 h 268972"/>
              <a:gd name="connsiteX40" fmla="*/ 173504 w 269906"/>
              <a:gd name="connsiteY40" fmla="*/ 100464 h 268972"/>
              <a:gd name="connsiteX41" fmla="*/ 173504 w 269906"/>
              <a:gd name="connsiteY41" fmla="*/ 100464 h 268972"/>
              <a:gd name="connsiteX42" fmla="*/ 261092 w 269906"/>
              <a:gd name="connsiteY42" fmla="*/ 100464 h 26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9906" h="268972">
                <a:moveTo>
                  <a:pt x="265503" y="91681"/>
                </a:moveTo>
                <a:lnTo>
                  <a:pt x="177908" y="91681"/>
                </a:lnTo>
                <a:lnTo>
                  <a:pt x="177908" y="4391"/>
                </a:lnTo>
                <a:cubicBezTo>
                  <a:pt x="177908" y="1966"/>
                  <a:pt x="175939" y="0"/>
                  <a:pt x="173504" y="0"/>
                </a:cubicBezTo>
                <a:cubicBezTo>
                  <a:pt x="173504" y="0"/>
                  <a:pt x="173504" y="0"/>
                  <a:pt x="173504" y="0"/>
                </a:cubicBezTo>
                <a:lnTo>
                  <a:pt x="96409" y="0"/>
                </a:lnTo>
                <a:cubicBezTo>
                  <a:pt x="93975" y="1"/>
                  <a:pt x="91998" y="1966"/>
                  <a:pt x="91998" y="4391"/>
                </a:cubicBezTo>
                <a:lnTo>
                  <a:pt x="91998" y="91681"/>
                </a:lnTo>
                <a:lnTo>
                  <a:pt x="4411" y="91681"/>
                </a:lnTo>
                <a:cubicBezTo>
                  <a:pt x="1976" y="91682"/>
                  <a:pt x="0" y="93647"/>
                  <a:pt x="0" y="96072"/>
                </a:cubicBezTo>
                <a:lnTo>
                  <a:pt x="0" y="172900"/>
                </a:lnTo>
                <a:cubicBezTo>
                  <a:pt x="0" y="175325"/>
                  <a:pt x="1976" y="177291"/>
                  <a:pt x="4411" y="177291"/>
                </a:cubicBezTo>
                <a:lnTo>
                  <a:pt x="91998" y="177291"/>
                </a:lnTo>
                <a:lnTo>
                  <a:pt x="91998" y="264581"/>
                </a:lnTo>
                <a:cubicBezTo>
                  <a:pt x="91998" y="267006"/>
                  <a:pt x="93975" y="268972"/>
                  <a:pt x="96409" y="268973"/>
                </a:cubicBezTo>
                <a:lnTo>
                  <a:pt x="173504" y="268973"/>
                </a:lnTo>
                <a:cubicBezTo>
                  <a:pt x="175931" y="268973"/>
                  <a:pt x="177908" y="267007"/>
                  <a:pt x="177908" y="264581"/>
                </a:cubicBezTo>
                <a:cubicBezTo>
                  <a:pt x="177908" y="264581"/>
                  <a:pt x="177908" y="264581"/>
                  <a:pt x="177908" y="264581"/>
                </a:cubicBezTo>
                <a:lnTo>
                  <a:pt x="177908" y="177291"/>
                </a:lnTo>
                <a:lnTo>
                  <a:pt x="265503" y="177291"/>
                </a:lnTo>
                <a:cubicBezTo>
                  <a:pt x="267937" y="177291"/>
                  <a:pt x="269906" y="175325"/>
                  <a:pt x="269906" y="172900"/>
                </a:cubicBezTo>
                <a:lnTo>
                  <a:pt x="269906" y="96072"/>
                </a:lnTo>
                <a:cubicBezTo>
                  <a:pt x="269906" y="93648"/>
                  <a:pt x="267937" y="91682"/>
                  <a:pt x="265503" y="91681"/>
                </a:cubicBezTo>
                <a:close/>
                <a:moveTo>
                  <a:pt x="261092" y="168508"/>
                </a:moveTo>
                <a:lnTo>
                  <a:pt x="173504" y="168508"/>
                </a:lnTo>
                <a:cubicBezTo>
                  <a:pt x="171070" y="168508"/>
                  <a:pt x="169094" y="170474"/>
                  <a:pt x="169094" y="172899"/>
                </a:cubicBezTo>
                <a:cubicBezTo>
                  <a:pt x="169094" y="172900"/>
                  <a:pt x="169094" y="172900"/>
                  <a:pt x="169094" y="172900"/>
                </a:cubicBezTo>
                <a:lnTo>
                  <a:pt x="169094" y="260190"/>
                </a:lnTo>
                <a:lnTo>
                  <a:pt x="100813" y="260190"/>
                </a:lnTo>
                <a:lnTo>
                  <a:pt x="100813" y="172900"/>
                </a:lnTo>
                <a:cubicBezTo>
                  <a:pt x="100813" y="170475"/>
                  <a:pt x="98843" y="168509"/>
                  <a:pt x="96409" y="168509"/>
                </a:cubicBezTo>
                <a:cubicBezTo>
                  <a:pt x="96409" y="168509"/>
                  <a:pt x="96409" y="168509"/>
                  <a:pt x="96409" y="168509"/>
                </a:cubicBezTo>
                <a:lnTo>
                  <a:pt x="8814" y="168508"/>
                </a:lnTo>
                <a:lnTo>
                  <a:pt x="8814" y="100464"/>
                </a:lnTo>
                <a:lnTo>
                  <a:pt x="96409" y="100464"/>
                </a:lnTo>
                <a:cubicBezTo>
                  <a:pt x="98843" y="100464"/>
                  <a:pt x="100813" y="98498"/>
                  <a:pt x="100813" y="96073"/>
                </a:cubicBezTo>
                <a:cubicBezTo>
                  <a:pt x="100813" y="96073"/>
                  <a:pt x="100813" y="96072"/>
                  <a:pt x="100813" y="96072"/>
                </a:cubicBezTo>
                <a:lnTo>
                  <a:pt x="100813" y="8783"/>
                </a:lnTo>
                <a:lnTo>
                  <a:pt x="169094" y="8783"/>
                </a:lnTo>
                <a:lnTo>
                  <a:pt x="169094" y="96072"/>
                </a:lnTo>
                <a:cubicBezTo>
                  <a:pt x="169094" y="98497"/>
                  <a:pt x="171070" y="100464"/>
                  <a:pt x="173504" y="100464"/>
                </a:cubicBezTo>
                <a:cubicBezTo>
                  <a:pt x="173504" y="100464"/>
                  <a:pt x="173504" y="100464"/>
                  <a:pt x="173504" y="100464"/>
                </a:cubicBezTo>
                <a:lnTo>
                  <a:pt x="261092" y="100464"/>
                </a:lnTo>
                <a:close/>
              </a:path>
            </a:pathLst>
          </a:custGeom>
          <a:solidFill>
            <a:schemeClr val="bg1"/>
          </a:solidFill>
          <a:ln w="7265" cap="flat">
            <a:solidFill>
              <a:schemeClr val="bg1"/>
            </a:solidFill>
            <a:prstDash val="solid"/>
            <a:miter/>
          </a:ln>
        </p:spPr>
        <p:txBody>
          <a:bodyPr rtlCol="0" anchor="ctr"/>
          <a:lstStyle/>
          <a:p>
            <a:endParaRPr lang="en-US"/>
          </a:p>
        </p:txBody>
      </p:sp>
    </p:spTree>
    <p:extLst>
      <p:ext uri="{BB962C8B-B14F-4D97-AF65-F5344CB8AC3E}">
        <p14:creationId xmlns:p14="http://schemas.microsoft.com/office/powerpoint/2010/main" val="239186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07;p33"/>
          <p:cNvSpPr txBox="1">
            <a:spLocks/>
          </p:cNvSpPr>
          <p:nvPr/>
        </p:nvSpPr>
        <p:spPr>
          <a:xfrm>
            <a:off x="1634207" y="230865"/>
            <a:ext cx="8638875" cy="468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spcFirstLastPara="1" vert="horz" wrap="square" lIns="121884" tIns="121884" rIns="121884" bIns="121884" rtlCol="0" anchor="ctr" anchorCtr="0">
            <a:noAutofit/>
          </a:bodyPr>
          <a:lstStyle>
            <a:defPPr>
              <a:defRPr lang="fr-FR"/>
            </a:defPPr>
            <a:lvl1pPr lvl="0" indent="0">
              <a:lnSpc>
                <a:spcPct val="90000"/>
              </a:lnSpc>
              <a:spcBef>
                <a:spcPts val="0"/>
              </a:spcBef>
              <a:spcAft>
                <a:spcPts val="0"/>
              </a:spcAft>
              <a:buSzPts val="2400"/>
              <a:buNone/>
              <a:tabLst/>
              <a:defRPr sz="2000" b="1">
                <a:solidFill>
                  <a:schemeClr val="tx1"/>
                </a:solidFill>
                <a:latin typeface="Calibri" panose="020F0502020204030204" pitchFamily="34" charset="0"/>
                <a:cs typeface="Calibri" panose="020F050202020403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pPr defTabSz="1219048"/>
            <a:r>
              <a:rPr lang="fr-FR" dirty="0">
                <a:solidFill>
                  <a:srgbClr val="000000"/>
                </a:solidFill>
                <a:latin typeface="+mn-lt"/>
                <a:sym typeface="Montserrat ExtraBold"/>
              </a:rPr>
              <a:t>Quelles sont les obligations d’un exploitant de DAE ?</a:t>
            </a:r>
          </a:p>
        </p:txBody>
      </p:sp>
      <p:grpSp>
        <p:nvGrpSpPr>
          <p:cNvPr id="3" name="Groupe 2"/>
          <p:cNvGrpSpPr/>
          <p:nvPr/>
        </p:nvGrpSpPr>
        <p:grpSpPr>
          <a:xfrm>
            <a:off x="552992" y="990200"/>
            <a:ext cx="11084430" cy="5256505"/>
            <a:chOff x="638527" y="945548"/>
            <a:chExt cx="11085873" cy="5257190"/>
          </a:xfrm>
        </p:grpSpPr>
        <p:sp>
          <p:nvSpPr>
            <p:cNvPr id="43" name="Rectangle 42"/>
            <p:cNvSpPr/>
            <p:nvPr/>
          </p:nvSpPr>
          <p:spPr>
            <a:xfrm>
              <a:off x="1037579" y="945548"/>
              <a:ext cx="3960000" cy="2286709"/>
            </a:xfrm>
            <a:prstGeom prst="rect">
              <a:avLst/>
            </a:prstGeom>
            <a:noFill/>
            <a:ln w="25400" cap="flat" cmpd="sng" algn="ctr">
              <a:noFill/>
              <a:prstDash val="solid"/>
            </a:ln>
            <a:effectLst/>
          </p:spPr>
          <p:txBody>
            <a:bodyPr rtlCol="0" anchor="t"/>
            <a:lstStyle/>
            <a:p>
              <a:pPr algn="ctr" defTabSz="812679">
                <a:defRPr/>
              </a:pPr>
              <a:r>
                <a:rPr lang="fr-FR" sz="2133" b="1" kern="0" dirty="0">
                  <a:solidFill>
                    <a:srgbClr val="E97B7B"/>
                  </a:solidFill>
                  <a:latin typeface="Arial" panose="020B0604020202020204" pitchFamily="34" charset="0"/>
                  <a:cs typeface="Arial" panose="020B0604020202020204" pitchFamily="34" charset="0"/>
                </a:rPr>
                <a:t>Signalétique</a:t>
              </a:r>
              <a:endParaRPr lang="fr-FR" sz="1600" b="1" kern="0" dirty="0">
                <a:solidFill>
                  <a:srgbClr val="E97B7B"/>
                </a:solidFill>
                <a:latin typeface="Arial" panose="020B0604020202020204" pitchFamily="34" charset="0"/>
                <a:cs typeface="Arial" panose="020B0604020202020204" pitchFamily="34" charset="0"/>
              </a:endParaRPr>
            </a:p>
            <a:p>
              <a:pPr algn="ctr" defTabSz="812679">
                <a:defRPr/>
              </a:pPr>
              <a:r>
                <a:rPr lang="fr-FR" sz="1600" kern="0" dirty="0">
                  <a:solidFill>
                    <a:prstClr val="black"/>
                  </a:solidFill>
                  <a:latin typeface="Arial" panose="020B0604020202020204" pitchFamily="34" charset="0"/>
                  <a:cs typeface="Arial" panose="020B0604020202020204" pitchFamily="34" charset="0"/>
                </a:rPr>
                <a:t>La signalétique doit permettre à tout témoin d’un arrêt cardiaque </a:t>
              </a:r>
              <a:r>
                <a:rPr lang="fr-FR" sz="1600" b="1" kern="0" dirty="0">
                  <a:solidFill>
                    <a:srgbClr val="E97B7B"/>
                  </a:solidFill>
                  <a:latin typeface="Arial" panose="020B0604020202020204" pitchFamily="34" charset="0"/>
                  <a:cs typeface="Arial" panose="020B0604020202020204" pitchFamily="34" charset="0"/>
                </a:rPr>
                <a:t>de s’orienter rapidement vers le DAE le plus proche</a:t>
              </a:r>
            </a:p>
          </p:txBody>
        </p:sp>
        <p:sp>
          <p:nvSpPr>
            <p:cNvPr id="44" name="Rectangle 43"/>
            <p:cNvSpPr/>
            <p:nvPr/>
          </p:nvSpPr>
          <p:spPr>
            <a:xfrm>
              <a:off x="3228893" y="4763191"/>
              <a:ext cx="5400000" cy="1439547"/>
            </a:xfrm>
            <a:prstGeom prst="rect">
              <a:avLst/>
            </a:prstGeom>
            <a:solidFill>
              <a:sysClr val="window" lastClr="FFFFFF"/>
            </a:solidFill>
            <a:ln w="25400" cap="flat" cmpd="sng" algn="ctr">
              <a:noFill/>
              <a:prstDash val="solid"/>
            </a:ln>
            <a:effectLst/>
          </p:spPr>
          <p:txBody>
            <a:bodyPr lIns="47994" rIns="47994" rtlCol="0" anchor="t"/>
            <a:lstStyle/>
            <a:p>
              <a:pPr algn="ctr" defTabSz="812679">
                <a:defRPr/>
              </a:pPr>
              <a:r>
                <a:rPr lang="fr-FR" sz="2133" b="1" kern="0" dirty="0">
                  <a:solidFill>
                    <a:srgbClr val="C00000"/>
                  </a:solidFill>
                  <a:latin typeface="Arial" panose="020B0604020202020204" pitchFamily="34" charset="0"/>
                  <a:cs typeface="Arial" panose="020B0604020202020204" pitchFamily="34" charset="0"/>
                </a:rPr>
                <a:t>Maintenance</a:t>
              </a:r>
              <a:endParaRPr lang="fr-FR" sz="2133" kern="0" dirty="0">
                <a:solidFill>
                  <a:srgbClr val="F79646"/>
                </a:solidFill>
                <a:latin typeface="Arial" panose="020B0604020202020204" pitchFamily="34" charset="0"/>
                <a:cs typeface="Arial" panose="020B0604020202020204" pitchFamily="34" charset="0"/>
              </a:endParaRPr>
            </a:p>
            <a:p>
              <a:pPr algn="ctr" defTabSz="812679">
                <a:defRPr/>
              </a:pPr>
              <a:r>
                <a:rPr lang="fr-FR" sz="1600" kern="0" dirty="0">
                  <a:solidFill>
                    <a:prstClr val="black"/>
                  </a:solidFill>
                  <a:latin typeface="Arial" panose="020B0604020202020204" pitchFamily="34" charset="0"/>
                  <a:cs typeface="Arial" panose="020B0604020202020204" pitchFamily="34" charset="0"/>
                </a:rPr>
                <a:t>Le DAE est </a:t>
              </a:r>
              <a:r>
                <a:rPr lang="fr-FR" sz="1600" b="1" kern="0" dirty="0">
                  <a:solidFill>
                    <a:srgbClr val="C00000"/>
                  </a:solidFill>
                  <a:latin typeface="Arial" panose="020B0604020202020204" pitchFamily="34" charset="0"/>
                  <a:cs typeface="Arial" panose="020B0604020202020204" pitchFamily="34" charset="0"/>
                </a:rPr>
                <a:t>un dispositif médical soumis à une obligation de maintenance</a:t>
              </a:r>
              <a:r>
                <a:rPr lang="fr-FR" sz="1600" kern="0" dirty="0">
                  <a:solidFill>
                    <a:srgbClr val="1F497D">
                      <a:lumMod val="75000"/>
                    </a:srgbClr>
                  </a:solidFill>
                  <a:latin typeface="Arial" panose="020B0604020202020204" pitchFamily="34" charset="0"/>
                  <a:cs typeface="Arial" panose="020B0604020202020204" pitchFamily="34" charset="0"/>
                </a:rPr>
                <a:t>. </a:t>
              </a:r>
              <a:r>
                <a:rPr lang="fr-FR" sz="1600" kern="0" dirty="0">
                  <a:solidFill>
                    <a:prstClr val="black"/>
                  </a:solidFill>
                  <a:latin typeface="Arial" panose="020B0604020202020204" pitchFamily="34" charset="0"/>
                  <a:cs typeface="Arial" panose="020B0604020202020204" pitchFamily="34" charset="0"/>
                </a:rPr>
                <a:t>Ils peuvent se référer aux recommandations du fabricant et de l’Agence Nationale de Sécurité du Médicament et des produits de santé (ANSM). </a:t>
              </a:r>
            </a:p>
          </p:txBody>
        </p:sp>
        <p:sp>
          <p:nvSpPr>
            <p:cNvPr id="45" name="Rectangle 44"/>
            <p:cNvSpPr/>
            <p:nvPr/>
          </p:nvSpPr>
          <p:spPr>
            <a:xfrm>
              <a:off x="7404400" y="945548"/>
              <a:ext cx="4320000" cy="1808521"/>
            </a:xfrm>
            <a:prstGeom prst="rect">
              <a:avLst/>
            </a:prstGeom>
            <a:noFill/>
            <a:ln w="25400" cap="flat" cmpd="sng" algn="ctr">
              <a:noFill/>
              <a:prstDash val="solid"/>
            </a:ln>
            <a:effectLst/>
          </p:spPr>
          <p:txBody>
            <a:bodyPr rtlCol="0" anchor="t"/>
            <a:lstStyle/>
            <a:p>
              <a:pPr algn="ctr" defTabSz="812679">
                <a:defRPr/>
              </a:pPr>
              <a:r>
                <a:rPr lang="fr-FR" sz="2133" b="1" kern="0" dirty="0">
                  <a:solidFill>
                    <a:srgbClr val="1F497D"/>
                  </a:solidFill>
                  <a:latin typeface="Arial" panose="020B0604020202020204" pitchFamily="34" charset="0"/>
                  <a:cs typeface="Arial" panose="020B0604020202020204" pitchFamily="34" charset="0"/>
                </a:rPr>
                <a:t>Déclaration</a:t>
              </a:r>
              <a:endParaRPr lang="fr-FR" sz="1600" b="1" kern="0" dirty="0">
                <a:solidFill>
                  <a:srgbClr val="5D8890"/>
                </a:solidFill>
                <a:latin typeface="Arial" panose="020B0604020202020204" pitchFamily="34" charset="0"/>
                <a:cs typeface="Arial" panose="020B0604020202020204" pitchFamily="34" charset="0"/>
              </a:endParaRPr>
            </a:p>
            <a:p>
              <a:pPr algn="ctr" defTabSz="812679">
                <a:defRPr/>
              </a:pPr>
              <a:r>
                <a:rPr lang="fr-FR" sz="1600" kern="0" dirty="0">
                  <a:solidFill>
                    <a:prstClr val="black"/>
                  </a:solidFill>
                  <a:latin typeface="Arial" panose="020B0604020202020204" pitchFamily="34" charset="0"/>
                  <a:cs typeface="Arial" panose="020B0604020202020204" pitchFamily="34" charset="0"/>
                </a:rPr>
                <a:t>Pour participer activement à la géolocalisation, </a:t>
              </a:r>
              <a:r>
                <a:rPr lang="fr-FR" sz="1600" b="1" kern="0" dirty="0">
                  <a:solidFill>
                    <a:srgbClr val="1F497D"/>
                  </a:solidFill>
                  <a:latin typeface="Arial" panose="020B0604020202020204" pitchFamily="34" charset="0"/>
                  <a:cs typeface="Arial" panose="020B0604020202020204" pitchFamily="34" charset="0"/>
                </a:rPr>
                <a:t>les informations relatives à l’accessibilité et à la localisation des DAE sont à déclarer </a:t>
              </a:r>
              <a:r>
                <a:rPr lang="fr-FR" sz="1600" kern="0" dirty="0">
                  <a:solidFill>
                    <a:prstClr val="black"/>
                  </a:solidFill>
                  <a:latin typeface="Arial" panose="020B0604020202020204" pitchFamily="34" charset="0"/>
                  <a:cs typeface="Arial" panose="020B0604020202020204" pitchFamily="34" charset="0"/>
                </a:rPr>
                <a:t>au sein de la base nationale Géo’DAE: </a:t>
              </a:r>
              <a:r>
                <a:rPr lang="fr-FR" sz="1600" kern="0" dirty="0">
                  <a:solidFill>
                    <a:prstClr val="black"/>
                  </a:solidFill>
                  <a:latin typeface="Arial" panose="020B0604020202020204" pitchFamily="34" charset="0"/>
                  <a:cs typeface="Arial" panose="020B0604020202020204" pitchFamily="34" charset="0"/>
                  <a:hlinkClick r:id="rId2"/>
                </a:rPr>
                <a:t>https://geodae.atlasante.fr/apropos</a:t>
              </a:r>
              <a:r>
                <a:rPr lang="fr-FR" sz="1600" kern="0" dirty="0">
                  <a:solidFill>
                    <a:prstClr val="black"/>
                  </a:solidFill>
                  <a:latin typeface="Arial" panose="020B0604020202020204" pitchFamily="34" charset="0"/>
                  <a:cs typeface="Arial" panose="020B0604020202020204" pitchFamily="34" charset="0"/>
                </a:rPr>
                <a:t> </a:t>
              </a:r>
            </a:p>
          </p:txBody>
        </p:sp>
        <p:grpSp>
          <p:nvGrpSpPr>
            <p:cNvPr id="6" name="Groupe 5"/>
            <p:cNvGrpSpPr/>
            <p:nvPr/>
          </p:nvGrpSpPr>
          <p:grpSpPr>
            <a:xfrm>
              <a:off x="4536607" y="1535174"/>
              <a:ext cx="3024000" cy="3120000"/>
              <a:chOff x="3403920" y="749645"/>
              <a:chExt cx="2016000" cy="2268000"/>
            </a:xfrm>
          </p:grpSpPr>
          <p:grpSp>
            <p:nvGrpSpPr>
              <p:cNvPr id="25" name="Group 12"/>
              <p:cNvGrpSpPr/>
              <p:nvPr/>
            </p:nvGrpSpPr>
            <p:grpSpPr>
              <a:xfrm>
                <a:off x="3403920" y="749645"/>
                <a:ext cx="2016000" cy="2268000"/>
                <a:chOff x="856060" y="180976"/>
                <a:chExt cx="2094876" cy="2124075"/>
              </a:xfrm>
            </p:grpSpPr>
            <p:sp>
              <p:nvSpPr>
                <p:cNvPr id="26" name="Freeform 37"/>
                <p:cNvSpPr>
                  <a:spLocks/>
                </p:cNvSpPr>
                <p:nvPr/>
              </p:nvSpPr>
              <p:spPr bwMode="auto">
                <a:xfrm>
                  <a:off x="856060" y="208360"/>
                  <a:ext cx="1016794" cy="1670447"/>
                </a:xfrm>
                <a:custGeom>
                  <a:avLst/>
                  <a:gdLst>
                    <a:gd name="T0" fmla="*/ 0 w 153"/>
                    <a:gd name="T1" fmla="*/ 156 h 251"/>
                    <a:gd name="T2" fmla="*/ 28 w 153"/>
                    <a:gd name="T3" fmla="*/ 246 h 251"/>
                    <a:gd name="T4" fmla="*/ 41 w 153"/>
                    <a:gd name="T5" fmla="*/ 246 h 251"/>
                    <a:gd name="T6" fmla="*/ 151 w 153"/>
                    <a:gd name="T7" fmla="*/ 54 h 251"/>
                    <a:gd name="T8" fmla="*/ 151 w 153"/>
                    <a:gd name="T9" fmla="*/ 46 h 251"/>
                    <a:gd name="T10" fmla="*/ 128 w 153"/>
                    <a:gd name="T11" fmla="*/ 5 h 251"/>
                    <a:gd name="T12" fmla="*/ 119 w 153"/>
                    <a:gd name="T13" fmla="*/ 1 h 251"/>
                    <a:gd name="T14" fmla="*/ 0 w 153"/>
                    <a:gd name="T15" fmla="*/ 156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251">
                      <a:moveTo>
                        <a:pt x="0" y="156"/>
                      </a:moveTo>
                      <a:cubicBezTo>
                        <a:pt x="0" y="188"/>
                        <a:pt x="10" y="220"/>
                        <a:pt x="28" y="246"/>
                      </a:cubicBezTo>
                      <a:cubicBezTo>
                        <a:pt x="31" y="251"/>
                        <a:pt x="38" y="250"/>
                        <a:pt x="41" y="246"/>
                      </a:cubicBezTo>
                      <a:cubicBezTo>
                        <a:pt x="151" y="54"/>
                        <a:pt x="151" y="54"/>
                        <a:pt x="151" y="54"/>
                      </a:cubicBezTo>
                      <a:cubicBezTo>
                        <a:pt x="153" y="51"/>
                        <a:pt x="153" y="48"/>
                        <a:pt x="151" y="46"/>
                      </a:cubicBezTo>
                      <a:cubicBezTo>
                        <a:pt x="128" y="5"/>
                        <a:pt x="128" y="5"/>
                        <a:pt x="128" y="5"/>
                      </a:cubicBezTo>
                      <a:cubicBezTo>
                        <a:pt x="126" y="2"/>
                        <a:pt x="122" y="0"/>
                        <a:pt x="119" y="1"/>
                      </a:cubicBezTo>
                      <a:cubicBezTo>
                        <a:pt x="49" y="19"/>
                        <a:pt x="0" y="83"/>
                        <a:pt x="0" y="156"/>
                      </a:cubicBezTo>
                      <a:close/>
                    </a:path>
                  </a:pathLst>
                </a:custGeom>
                <a:solidFill>
                  <a:srgbClr val="E97B7B"/>
                </a:solidFill>
                <a:ln>
                  <a:noFill/>
                </a:ln>
              </p:spPr>
              <p:txBody>
                <a:bodyPr vert="horz" wrap="square" lIns="91428" tIns="45714" rIns="91428" bIns="45714" numCol="1" anchor="t" anchorCtr="0" compatLnSpc="1">
                  <a:prstTxWarp prst="textNoShape">
                    <a:avLst/>
                  </a:prstTxWarp>
                </a:bodyPr>
                <a:lstStyle/>
                <a:p>
                  <a:pPr defTabSz="812679">
                    <a:defRPr/>
                  </a:pPr>
                  <a:endParaRPr lang="en-US" kern="0" dirty="0">
                    <a:solidFill>
                      <a:prstClr val="black"/>
                    </a:solidFill>
                    <a:latin typeface="Arial"/>
                  </a:endParaRPr>
                </a:p>
              </p:txBody>
            </p:sp>
            <p:sp>
              <p:nvSpPr>
                <p:cNvPr id="27" name="Freeform 38"/>
                <p:cNvSpPr>
                  <a:spLocks/>
                </p:cNvSpPr>
                <p:nvPr/>
              </p:nvSpPr>
              <p:spPr bwMode="auto">
                <a:xfrm>
                  <a:off x="1135857" y="1626395"/>
                  <a:ext cx="1747838" cy="678656"/>
                </a:xfrm>
                <a:custGeom>
                  <a:avLst/>
                  <a:gdLst>
                    <a:gd name="T0" fmla="*/ 117 w 263"/>
                    <a:gd name="T1" fmla="*/ 102 h 102"/>
                    <a:gd name="T2" fmla="*/ 261 w 263"/>
                    <a:gd name="T3" fmla="*/ 11 h 102"/>
                    <a:gd name="T4" fmla="*/ 254 w 263"/>
                    <a:gd name="T5" fmla="*/ 0 h 102"/>
                    <a:gd name="T6" fmla="*/ 32 w 263"/>
                    <a:gd name="T7" fmla="*/ 0 h 102"/>
                    <a:gd name="T8" fmla="*/ 26 w 263"/>
                    <a:gd name="T9" fmla="*/ 4 h 102"/>
                    <a:gd name="T10" fmla="*/ 2 w 263"/>
                    <a:gd name="T11" fmla="*/ 45 h 102"/>
                    <a:gd name="T12" fmla="*/ 3 w 263"/>
                    <a:gd name="T13" fmla="*/ 54 h 102"/>
                    <a:gd name="T14" fmla="*/ 117 w 263"/>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02">
                      <a:moveTo>
                        <a:pt x="117" y="102"/>
                      </a:moveTo>
                      <a:cubicBezTo>
                        <a:pt x="179" y="102"/>
                        <a:pt x="235" y="66"/>
                        <a:pt x="261" y="11"/>
                      </a:cubicBezTo>
                      <a:cubicBezTo>
                        <a:pt x="263" y="6"/>
                        <a:pt x="260" y="0"/>
                        <a:pt x="254" y="0"/>
                      </a:cubicBezTo>
                      <a:cubicBezTo>
                        <a:pt x="32" y="0"/>
                        <a:pt x="32" y="0"/>
                        <a:pt x="32" y="0"/>
                      </a:cubicBezTo>
                      <a:cubicBezTo>
                        <a:pt x="30" y="0"/>
                        <a:pt x="27" y="2"/>
                        <a:pt x="26" y="4"/>
                      </a:cubicBezTo>
                      <a:cubicBezTo>
                        <a:pt x="2" y="45"/>
                        <a:pt x="2" y="45"/>
                        <a:pt x="2" y="45"/>
                      </a:cubicBezTo>
                      <a:cubicBezTo>
                        <a:pt x="0" y="48"/>
                        <a:pt x="1" y="52"/>
                        <a:pt x="3" y="54"/>
                      </a:cubicBezTo>
                      <a:cubicBezTo>
                        <a:pt x="33" y="85"/>
                        <a:pt x="74" y="102"/>
                        <a:pt x="117" y="102"/>
                      </a:cubicBezTo>
                      <a:close/>
                    </a:path>
                  </a:pathLst>
                </a:custGeom>
                <a:solidFill>
                  <a:srgbClr val="C00000"/>
                </a:solidFill>
                <a:ln>
                  <a:noFill/>
                </a:ln>
              </p:spPr>
              <p:txBody>
                <a:bodyPr vert="horz" wrap="square" lIns="91428" tIns="45714" rIns="91428" bIns="45714" numCol="1" anchor="t" anchorCtr="0" compatLnSpc="1">
                  <a:prstTxWarp prst="textNoShape">
                    <a:avLst/>
                  </a:prstTxWarp>
                </a:bodyPr>
                <a:lstStyle/>
                <a:p>
                  <a:pPr defTabSz="812679">
                    <a:defRPr/>
                  </a:pPr>
                  <a:endParaRPr lang="en-US" kern="0" dirty="0">
                    <a:solidFill>
                      <a:prstClr val="black"/>
                    </a:solidFill>
                    <a:latin typeface="Arial"/>
                  </a:endParaRPr>
                </a:p>
              </p:txBody>
            </p:sp>
            <p:sp>
              <p:nvSpPr>
                <p:cNvPr id="28" name="Freeform 39"/>
                <p:cNvSpPr>
                  <a:spLocks/>
                </p:cNvSpPr>
                <p:nvPr/>
              </p:nvSpPr>
              <p:spPr bwMode="auto">
                <a:xfrm>
                  <a:off x="1755548" y="180976"/>
                  <a:ext cx="1195388" cy="1385888"/>
                </a:xfrm>
                <a:custGeom>
                  <a:avLst/>
                  <a:gdLst>
                    <a:gd name="T0" fmla="*/ 21 w 180"/>
                    <a:gd name="T1" fmla="*/ 0 h 208"/>
                    <a:gd name="T2" fmla="*/ 8 w 180"/>
                    <a:gd name="T3" fmla="*/ 1 h 208"/>
                    <a:gd name="T4" fmla="*/ 2 w 180"/>
                    <a:gd name="T5" fmla="*/ 12 h 208"/>
                    <a:gd name="T6" fmla="*/ 113 w 180"/>
                    <a:gd name="T7" fmla="*/ 204 h 208"/>
                    <a:gd name="T8" fmla="*/ 120 w 180"/>
                    <a:gd name="T9" fmla="*/ 208 h 208"/>
                    <a:gd name="T10" fmla="*/ 167 w 180"/>
                    <a:gd name="T11" fmla="*/ 208 h 208"/>
                    <a:gd name="T12" fmla="*/ 175 w 180"/>
                    <a:gd name="T13" fmla="*/ 202 h 208"/>
                    <a:gd name="T14" fmla="*/ 180 w 180"/>
                    <a:gd name="T15" fmla="*/ 160 h 208"/>
                    <a:gd name="T16" fmla="*/ 21 w 180"/>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208">
                      <a:moveTo>
                        <a:pt x="21" y="0"/>
                      </a:moveTo>
                      <a:cubicBezTo>
                        <a:pt x="17" y="0"/>
                        <a:pt x="13" y="0"/>
                        <a:pt x="8" y="1"/>
                      </a:cubicBezTo>
                      <a:cubicBezTo>
                        <a:pt x="3" y="1"/>
                        <a:pt x="0" y="7"/>
                        <a:pt x="2" y="12"/>
                      </a:cubicBezTo>
                      <a:cubicBezTo>
                        <a:pt x="113" y="204"/>
                        <a:pt x="113" y="204"/>
                        <a:pt x="113" y="204"/>
                      </a:cubicBezTo>
                      <a:cubicBezTo>
                        <a:pt x="114" y="206"/>
                        <a:pt x="117" y="208"/>
                        <a:pt x="120" y="208"/>
                      </a:cubicBezTo>
                      <a:cubicBezTo>
                        <a:pt x="167" y="208"/>
                        <a:pt x="167" y="208"/>
                        <a:pt x="167" y="208"/>
                      </a:cubicBezTo>
                      <a:cubicBezTo>
                        <a:pt x="171" y="208"/>
                        <a:pt x="174" y="206"/>
                        <a:pt x="175" y="202"/>
                      </a:cubicBezTo>
                      <a:cubicBezTo>
                        <a:pt x="178" y="188"/>
                        <a:pt x="180" y="174"/>
                        <a:pt x="180" y="160"/>
                      </a:cubicBezTo>
                      <a:cubicBezTo>
                        <a:pt x="180" y="72"/>
                        <a:pt x="109" y="0"/>
                        <a:pt x="21" y="0"/>
                      </a:cubicBezTo>
                      <a:close/>
                    </a:path>
                  </a:pathLst>
                </a:custGeom>
                <a:solidFill>
                  <a:srgbClr val="1F497D"/>
                </a:solidFill>
                <a:ln>
                  <a:noFill/>
                </a:ln>
              </p:spPr>
              <p:txBody>
                <a:bodyPr vert="horz" wrap="square" lIns="91428" tIns="45714" rIns="91428" bIns="45714" numCol="1" anchor="t" anchorCtr="0" compatLnSpc="1">
                  <a:prstTxWarp prst="textNoShape">
                    <a:avLst/>
                  </a:prstTxWarp>
                </a:bodyPr>
                <a:lstStyle/>
                <a:p>
                  <a:pPr defTabSz="812679">
                    <a:defRPr/>
                  </a:pPr>
                  <a:endParaRPr lang="en-US" kern="0" dirty="0">
                    <a:solidFill>
                      <a:prstClr val="black"/>
                    </a:solidFill>
                    <a:latin typeface="Arial"/>
                  </a:endParaRPr>
                </a:p>
              </p:txBody>
            </p:sp>
          </p:grpSp>
          <p:pic>
            <p:nvPicPr>
              <p:cNvPr id="40" name="Image 39"/>
              <p:cNvPicPr>
                <a:picLocks noChangeAspect="1"/>
              </p:cNvPicPr>
              <p:nvPr/>
            </p:nvPicPr>
            <p:blipFill>
              <a:blip r:embed="rId3">
                <a:lum bright="70000" contrast="-70000"/>
              </a:blip>
              <a:stretch>
                <a:fillRect/>
              </a:stretch>
            </p:blipFill>
            <p:spPr>
              <a:xfrm>
                <a:off x="4246292" y="2313643"/>
                <a:ext cx="396197" cy="648000"/>
              </a:xfrm>
              <a:prstGeom prst="rect">
                <a:avLst/>
              </a:prstGeom>
            </p:spPr>
          </p:pic>
          <p:pic>
            <p:nvPicPr>
              <p:cNvPr id="42" name="Image 41"/>
              <p:cNvPicPr>
                <a:picLocks noChangeAspect="1"/>
              </p:cNvPicPr>
              <p:nvPr/>
            </p:nvPicPr>
            <p:blipFill>
              <a:blip r:embed="rId4">
                <a:lum bright="70000" contrast="-70000"/>
              </a:blip>
              <a:stretch>
                <a:fillRect/>
              </a:stretch>
            </p:blipFill>
            <p:spPr>
              <a:xfrm>
                <a:off x="3672384" y="1137297"/>
                <a:ext cx="418208" cy="684000"/>
              </a:xfrm>
              <a:prstGeom prst="rect">
                <a:avLst/>
              </a:prstGeom>
            </p:spPr>
          </p:pic>
          <p:pic>
            <p:nvPicPr>
              <p:cNvPr id="46" name="Image 45"/>
              <p:cNvPicPr>
                <a:picLocks noChangeAspect="1"/>
              </p:cNvPicPr>
              <p:nvPr/>
            </p:nvPicPr>
            <p:blipFill rotWithShape="1">
              <a:blip r:embed="rId5"/>
              <a:srcRect r="62520"/>
              <a:stretch/>
            </p:blipFill>
            <p:spPr>
              <a:xfrm>
                <a:off x="4046490" y="1400302"/>
                <a:ext cx="600884" cy="864000"/>
              </a:xfrm>
              <a:prstGeom prst="rect">
                <a:avLst/>
              </a:prstGeom>
            </p:spPr>
          </p:pic>
        </p:grpSp>
        <p:pic>
          <p:nvPicPr>
            <p:cNvPr id="48" name="Imag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3474" y="2372592"/>
              <a:ext cx="888145" cy="1719329"/>
            </a:xfrm>
            <a:prstGeom prst="rect">
              <a:avLst/>
            </a:prstGeom>
          </p:spPr>
        </p:pic>
        <p:pic>
          <p:nvPicPr>
            <p:cNvPr id="49" name="Imag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527" y="2103942"/>
              <a:ext cx="1554015" cy="796249"/>
            </a:xfrm>
            <a:prstGeom prst="rect">
              <a:avLst/>
            </a:prstGeom>
          </p:spPr>
        </p:pic>
      </p:grpSp>
      <p:sp>
        <p:nvSpPr>
          <p:cNvPr id="19"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6</a:t>
            </a:fld>
            <a:endParaRPr lang="fr-FR" sz="1050" dirty="0">
              <a:solidFill>
                <a:srgbClr val="FFFFFF"/>
              </a:solidFill>
              <a:latin typeface="Arial"/>
              <a:ea typeface="+mn-ea"/>
              <a:cs typeface="+mn-cs"/>
            </a:endParaRPr>
          </a:p>
        </p:txBody>
      </p:sp>
      <p:grpSp>
        <p:nvGrpSpPr>
          <p:cNvPr id="20" name="Group 1230">
            <a:extLst>
              <a:ext uri="{FF2B5EF4-FFF2-40B4-BE49-F238E27FC236}">
                <a16:creationId xmlns:a16="http://schemas.microsoft.com/office/drawing/2014/main" id="{60AD8288-F75A-5F4A-8E68-EEC0CB95C07C}"/>
              </a:ext>
            </a:extLst>
          </p:cNvPr>
          <p:cNvGrpSpPr>
            <a:grpSpLocks noChangeAspect="1"/>
          </p:cNvGrpSpPr>
          <p:nvPr/>
        </p:nvGrpSpPr>
        <p:grpSpPr>
          <a:xfrm>
            <a:off x="6478734" y="2240515"/>
            <a:ext cx="766904" cy="648000"/>
            <a:chOff x="4452058" y="4719800"/>
            <a:chExt cx="319742" cy="270170"/>
          </a:xfrm>
          <a:solidFill>
            <a:schemeClr val="bg1"/>
          </a:solidFill>
        </p:grpSpPr>
        <p:sp>
          <p:nvSpPr>
            <p:cNvPr id="21" name="Freeform 25">
              <a:extLst>
                <a:ext uri="{FF2B5EF4-FFF2-40B4-BE49-F238E27FC236}">
                  <a16:creationId xmlns:a16="http://schemas.microsoft.com/office/drawing/2014/main" id="{420F7743-A1AF-C74B-AF75-70DCB1EC2F63}"/>
                </a:ext>
              </a:extLst>
            </p:cNvPr>
            <p:cNvSpPr/>
            <p:nvPr/>
          </p:nvSpPr>
          <p:spPr>
            <a:xfrm>
              <a:off x="4494715" y="4787214"/>
              <a:ext cx="50241" cy="50144"/>
            </a:xfrm>
            <a:custGeom>
              <a:avLst/>
              <a:gdLst>
                <a:gd name="connsiteX0" fmla="*/ 45782 w 50241"/>
                <a:gd name="connsiteY0" fmla="*/ 0 h 50144"/>
                <a:gd name="connsiteX1" fmla="*/ 4467 w 50241"/>
                <a:gd name="connsiteY1" fmla="*/ 0 h 50144"/>
                <a:gd name="connsiteX2" fmla="*/ 0 w 50241"/>
                <a:gd name="connsiteY2" fmla="*/ 4459 h 50144"/>
                <a:gd name="connsiteX3" fmla="*/ 0 w 50241"/>
                <a:gd name="connsiteY3" fmla="*/ 45693 h 50144"/>
                <a:gd name="connsiteX4" fmla="*/ 4467 w 50241"/>
                <a:gd name="connsiteY4" fmla="*/ 50145 h 50144"/>
                <a:gd name="connsiteX5" fmla="*/ 45782 w 50241"/>
                <a:gd name="connsiteY5" fmla="*/ 50145 h 50144"/>
                <a:gd name="connsiteX6" fmla="*/ 50241 w 50241"/>
                <a:gd name="connsiteY6" fmla="*/ 45693 h 50144"/>
                <a:gd name="connsiteX7" fmla="*/ 50241 w 50241"/>
                <a:gd name="connsiteY7" fmla="*/ 4459 h 50144"/>
                <a:gd name="connsiteX8" fmla="*/ 45782 w 50241"/>
                <a:gd name="connsiteY8" fmla="*/ 0 h 50144"/>
                <a:gd name="connsiteX9" fmla="*/ 41316 w 50241"/>
                <a:gd name="connsiteY9" fmla="*/ 41242 h 50144"/>
                <a:gd name="connsiteX10" fmla="*/ 8933 w 50241"/>
                <a:gd name="connsiteY10" fmla="*/ 41242 h 50144"/>
                <a:gd name="connsiteX11" fmla="*/ 8933 w 50241"/>
                <a:gd name="connsiteY11" fmla="*/ 8910 h 50144"/>
                <a:gd name="connsiteX12" fmla="*/ 41316 w 50241"/>
                <a:gd name="connsiteY12" fmla="*/ 8910 h 5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1" h="50144">
                  <a:moveTo>
                    <a:pt x="45782" y="0"/>
                  </a:moveTo>
                  <a:lnTo>
                    <a:pt x="4467" y="0"/>
                  </a:lnTo>
                  <a:cubicBezTo>
                    <a:pt x="2001" y="0"/>
                    <a:pt x="7" y="1998"/>
                    <a:pt x="0" y="4459"/>
                  </a:cubicBezTo>
                  <a:lnTo>
                    <a:pt x="0" y="45693"/>
                  </a:lnTo>
                  <a:cubicBezTo>
                    <a:pt x="7" y="48154"/>
                    <a:pt x="2001" y="50145"/>
                    <a:pt x="4467" y="50145"/>
                  </a:cubicBezTo>
                  <a:lnTo>
                    <a:pt x="45782" y="50145"/>
                  </a:lnTo>
                  <a:cubicBezTo>
                    <a:pt x="48240" y="50145"/>
                    <a:pt x="50234" y="48154"/>
                    <a:pt x="50241" y="45693"/>
                  </a:cubicBezTo>
                  <a:lnTo>
                    <a:pt x="50241" y="4459"/>
                  </a:lnTo>
                  <a:cubicBezTo>
                    <a:pt x="50241" y="1998"/>
                    <a:pt x="48247" y="0"/>
                    <a:pt x="45782" y="0"/>
                  </a:cubicBezTo>
                  <a:close/>
                  <a:moveTo>
                    <a:pt x="41316" y="41242"/>
                  </a:moveTo>
                  <a:lnTo>
                    <a:pt x="8933" y="41242"/>
                  </a:lnTo>
                  <a:lnTo>
                    <a:pt x="8933" y="8910"/>
                  </a:lnTo>
                  <a:lnTo>
                    <a:pt x="41316" y="8910"/>
                  </a:lnTo>
                  <a:close/>
                </a:path>
              </a:pathLst>
            </a:custGeom>
            <a:grpFill/>
            <a:ln w="7250" cap="flat">
              <a:solidFill>
                <a:schemeClr val="bg1"/>
              </a:solidFill>
              <a:prstDash val="solid"/>
              <a:miter/>
            </a:ln>
          </p:spPr>
          <p:txBody>
            <a:bodyPr rtlCol="0" anchor="ctr"/>
            <a:lstStyle/>
            <a:p>
              <a:endParaRPr lang="en-US"/>
            </a:p>
          </p:txBody>
        </p:sp>
        <p:sp>
          <p:nvSpPr>
            <p:cNvPr id="22" name="Freeform 26">
              <a:extLst>
                <a:ext uri="{FF2B5EF4-FFF2-40B4-BE49-F238E27FC236}">
                  <a16:creationId xmlns:a16="http://schemas.microsoft.com/office/drawing/2014/main" id="{C5CA5AE3-F8FF-0F4C-BD32-ED5FFE8C86CD}"/>
                </a:ext>
              </a:extLst>
            </p:cNvPr>
            <p:cNvSpPr/>
            <p:nvPr/>
          </p:nvSpPr>
          <p:spPr>
            <a:xfrm>
              <a:off x="4494715" y="4872405"/>
              <a:ext cx="50241" cy="50151"/>
            </a:xfrm>
            <a:custGeom>
              <a:avLst/>
              <a:gdLst>
                <a:gd name="connsiteX0" fmla="*/ 45782 w 50241"/>
                <a:gd name="connsiteY0" fmla="*/ 0 h 50151"/>
                <a:gd name="connsiteX1" fmla="*/ 4467 w 50241"/>
                <a:gd name="connsiteY1" fmla="*/ 0 h 50151"/>
                <a:gd name="connsiteX2" fmla="*/ 0 w 50241"/>
                <a:gd name="connsiteY2" fmla="*/ 4451 h 50151"/>
                <a:gd name="connsiteX3" fmla="*/ 0 w 50241"/>
                <a:gd name="connsiteY3" fmla="*/ 45693 h 50151"/>
                <a:gd name="connsiteX4" fmla="*/ 4467 w 50241"/>
                <a:gd name="connsiteY4" fmla="*/ 50152 h 50151"/>
                <a:gd name="connsiteX5" fmla="*/ 45782 w 50241"/>
                <a:gd name="connsiteY5" fmla="*/ 50152 h 50151"/>
                <a:gd name="connsiteX6" fmla="*/ 50241 w 50241"/>
                <a:gd name="connsiteY6" fmla="*/ 45693 h 50151"/>
                <a:gd name="connsiteX7" fmla="*/ 50241 w 50241"/>
                <a:gd name="connsiteY7" fmla="*/ 4451 h 50151"/>
                <a:gd name="connsiteX8" fmla="*/ 45782 w 50241"/>
                <a:gd name="connsiteY8" fmla="*/ 0 h 50151"/>
                <a:gd name="connsiteX9" fmla="*/ 41316 w 50241"/>
                <a:gd name="connsiteY9" fmla="*/ 41242 h 50151"/>
                <a:gd name="connsiteX10" fmla="*/ 8933 w 50241"/>
                <a:gd name="connsiteY10" fmla="*/ 41242 h 50151"/>
                <a:gd name="connsiteX11" fmla="*/ 8933 w 50241"/>
                <a:gd name="connsiteY11" fmla="*/ 8910 h 50151"/>
                <a:gd name="connsiteX12" fmla="*/ 41316 w 50241"/>
                <a:gd name="connsiteY12" fmla="*/ 8910 h 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1" h="50151">
                  <a:moveTo>
                    <a:pt x="45782" y="0"/>
                  </a:moveTo>
                  <a:lnTo>
                    <a:pt x="4467" y="0"/>
                  </a:lnTo>
                  <a:cubicBezTo>
                    <a:pt x="2001" y="0"/>
                    <a:pt x="7" y="1998"/>
                    <a:pt x="0" y="4451"/>
                  </a:cubicBezTo>
                  <a:lnTo>
                    <a:pt x="0" y="45693"/>
                  </a:lnTo>
                  <a:cubicBezTo>
                    <a:pt x="7" y="48154"/>
                    <a:pt x="2001" y="50145"/>
                    <a:pt x="4467" y="50152"/>
                  </a:cubicBezTo>
                  <a:lnTo>
                    <a:pt x="45782" y="50152"/>
                  </a:lnTo>
                  <a:cubicBezTo>
                    <a:pt x="48240" y="50145"/>
                    <a:pt x="50241" y="48154"/>
                    <a:pt x="50241" y="45693"/>
                  </a:cubicBezTo>
                  <a:lnTo>
                    <a:pt x="50241" y="4451"/>
                  </a:lnTo>
                  <a:cubicBezTo>
                    <a:pt x="50234" y="1998"/>
                    <a:pt x="48240" y="0"/>
                    <a:pt x="45782" y="0"/>
                  </a:cubicBezTo>
                  <a:close/>
                  <a:moveTo>
                    <a:pt x="41316" y="41242"/>
                  </a:moveTo>
                  <a:lnTo>
                    <a:pt x="8933" y="41242"/>
                  </a:lnTo>
                  <a:lnTo>
                    <a:pt x="8933" y="8910"/>
                  </a:lnTo>
                  <a:lnTo>
                    <a:pt x="41316" y="8910"/>
                  </a:lnTo>
                  <a:close/>
                </a:path>
              </a:pathLst>
            </a:custGeom>
            <a:grpFill/>
            <a:ln w="7250" cap="flat">
              <a:solidFill>
                <a:schemeClr val="bg1"/>
              </a:solidFill>
              <a:prstDash val="solid"/>
              <a:miter/>
            </a:ln>
          </p:spPr>
          <p:txBody>
            <a:bodyPr rtlCol="0" anchor="ctr"/>
            <a:lstStyle/>
            <a:p>
              <a:endParaRPr lang="en-US"/>
            </a:p>
          </p:txBody>
        </p:sp>
        <p:sp>
          <p:nvSpPr>
            <p:cNvPr id="23" name="Freeform 27">
              <a:extLst>
                <a:ext uri="{FF2B5EF4-FFF2-40B4-BE49-F238E27FC236}">
                  <a16:creationId xmlns:a16="http://schemas.microsoft.com/office/drawing/2014/main" id="{F9F53222-EE4C-9246-887F-167D192336D3}"/>
                </a:ext>
              </a:extLst>
            </p:cNvPr>
            <p:cNvSpPr/>
            <p:nvPr/>
          </p:nvSpPr>
          <p:spPr>
            <a:xfrm>
              <a:off x="4564824" y="4828456"/>
              <a:ext cx="48428" cy="8902"/>
            </a:xfrm>
            <a:custGeom>
              <a:avLst/>
              <a:gdLst>
                <a:gd name="connsiteX0" fmla="*/ 4474 w 48428"/>
                <a:gd name="connsiteY0" fmla="*/ 8903 h 8902"/>
                <a:gd name="connsiteX1" fmla="*/ 43948 w 48428"/>
                <a:gd name="connsiteY1" fmla="*/ 8903 h 8902"/>
                <a:gd name="connsiteX2" fmla="*/ 48429 w 48428"/>
                <a:gd name="connsiteY2" fmla="*/ 4466 h 8902"/>
                <a:gd name="connsiteX3" fmla="*/ 43984 w 48428"/>
                <a:gd name="connsiteY3" fmla="*/ 0 h 8902"/>
                <a:gd name="connsiteX4" fmla="*/ 43948 w 48428"/>
                <a:gd name="connsiteY4" fmla="*/ 0 h 8902"/>
                <a:gd name="connsiteX5" fmla="*/ 4474 w 48428"/>
                <a:gd name="connsiteY5" fmla="*/ 0 h 8902"/>
                <a:gd name="connsiteX6" fmla="*/ 0 w 48428"/>
                <a:gd name="connsiteY6" fmla="*/ 4437 h 8902"/>
                <a:gd name="connsiteX7" fmla="*/ 4438 w 48428"/>
                <a:gd name="connsiteY7" fmla="*/ 8903 h 8902"/>
                <a:gd name="connsiteX8" fmla="*/ 4474 w 48428"/>
                <a:gd name="connsiteY8" fmla="*/ 8903 h 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8" h="8902">
                  <a:moveTo>
                    <a:pt x="4474" y="8903"/>
                  </a:moveTo>
                  <a:lnTo>
                    <a:pt x="43948" y="8903"/>
                  </a:lnTo>
                  <a:cubicBezTo>
                    <a:pt x="46413" y="8917"/>
                    <a:pt x="48422" y="6927"/>
                    <a:pt x="48429" y="4466"/>
                  </a:cubicBezTo>
                  <a:cubicBezTo>
                    <a:pt x="48436" y="2012"/>
                    <a:pt x="46449" y="7"/>
                    <a:pt x="43984" y="0"/>
                  </a:cubicBezTo>
                  <a:cubicBezTo>
                    <a:pt x="43977" y="0"/>
                    <a:pt x="43962" y="0"/>
                    <a:pt x="43948" y="0"/>
                  </a:cubicBezTo>
                  <a:lnTo>
                    <a:pt x="4474" y="0"/>
                  </a:lnTo>
                  <a:cubicBezTo>
                    <a:pt x="2016" y="-14"/>
                    <a:pt x="7" y="1976"/>
                    <a:pt x="0" y="4437"/>
                  </a:cubicBezTo>
                  <a:cubicBezTo>
                    <a:pt x="-15" y="6891"/>
                    <a:pt x="1980" y="8896"/>
                    <a:pt x="4438" y="8903"/>
                  </a:cubicBezTo>
                  <a:cubicBezTo>
                    <a:pt x="4452" y="8903"/>
                    <a:pt x="4467" y="8903"/>
                    <a:pt x="4474" y="8903"/>
                  </a:cubicBezTo>
                  <a:close/>
                </a:path>
              </a:pathLst>
            </a:custGeom>
            <a:grpFill/>
            <a:ln w="7250" cap="flat">
              <a:solidFill>
                <a:schemeClr val="bg1"/>
              </a:solidFill>
              <a:prstDash val="solid"/>
              <a:miter/>
            </a:ln>
          </p:spPr>
          <p:txBody>
            <a:bodyPr rtlCol="0" anchor="ctr"/>
            <a:lstStyle/>
            <a:p>
              <a:endParaRPr lang="en-US"/>
            </a:p>
          </p:txBody>
        </p:sp>
        <p:sp>
          <p:nvSpPr>
            <p:cNvPr id="24" name="Freeform 28">
              <a:extLst>
                <a:ext uri="{FF2B5EF4-FFF2-40B4-BE49-F238E27FC236}">
                  <a16:creationId xmlns:a16="http://schemas.microsoft.com/office/drawing/2014/main" id="{74AB53AD-A38C-A049-ABE1-ADC3809774EC}"/>
                </a:ext>
              </a:extLst>
            </p:cNvPr>
            <p:cNvSpPr/>
            <p:nvPr/>
          </p:nvSpPr>
          <p:spPr>
            <a:xfrm>
              <a:off x="4564824" y="4913647"/>
              <a:ext cx="48428" cy="8910"/>
            </a:xfrm>
            <a:custGeom>
              <a:avLst/>
              <a:gdLst>
                <a:gd name="connsiteX0" fmla="*/ 4474 w 48428"/>
                <a:gd name="connsiteY0" fmla="*/ 8910 h 8910"/>
                <a:gd name="connsiteX1" fmla="*/ 43948 w 48428"/>
                <a:gd name="connsiteY1" fmla="*/ 8910 h 8910"/>
                <a:gd name="connsiteX2" fmla="*/ 48429 w 48428"/>
                <a:gd name="connsiteY2" fmla="*/ 4473 h 8910"/>
                <a:gd name="connsiteX3" fmla="*/ 43984 w 48428"/>
                <a:gd name="connsiteY3" fmla="*/ 0 h 8910"/>
                <a:gd name="connsiteX4" fmla="*/ 43948 w 48428"/>
                <a:gd name="connsiteY4" fmla="*/ 0 h 8910"/>
                <a:gd name="connsiteX5" fmla="*/ 4474 w 48428"/>
                <a:gd name="connsiteY5" fmla="*/ 0 h 8910"/>
                <a:gd name="connsiteX6" fmla="*/ 0 w 48428"/>
                <a:gd name="connsiteY6" fmla="*/ 4437 h 8910"/>
                <a:gd name="connsiteX7" fmla="*/ 4438 w 48428"/>
                <a:gd name="connsiteY7" fmla="*/ 8910 h 8910"/>
                <a:gd name="connsiteX8" fmla="*/ 4474 w 48428"/>
                <a:gd name="connsiteY8" fmla="*/ 8910 h 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8" h="8910">
                  <a:moveTo>
                    <a:pt x="4474" y="8910"/>
                  </a:moveTo>
                  <a:lnTo>
                    <a:pt x="43948" y="8910"/>
                  </a:lnTo>
                  <a:cubicBezTo>
                    <a:pt x="46413" y="8917"/>
                    <a:pt x="48422" y="6934"/>
                    <a:pt x="48429" y="4473"/>
                  </a:cubicBezTo>
                  <a:cubicBezTo>
                    <a:pt x="48436" y="2012"/>
                    <a:pt x="46449" y="15"/>
                    <a:pt x="43984" y="0"/>
                  </a:cubicBezTo>
                  <a:cubicBezTo>
                    <a:pt x="43977" y="0"/>
                    <a:pt x="43962" y="0"/>
                    <a:pt x="43948" y="0"/>
                  </a:cubicBezTo>
                  <a:lnTo>
                    <a:pt x="4474" y="0"/>
                  </a:lnTo>
                  <a:cubicBezTo>
                    <a:pt x="2016" y="-7"/>
                    <a:pt x="7" y="1976"/>
                    <a:pt x="0" y="4437"/>
                  </a:cubicBezTo>
                  <a:cubicBezTo>
                    <a:pt x="-15" y="6898"/>
                    <a:pt x="1980" y="8895"/>
                    <a:pt x="4438" y="8910"/>
                  </a:cubicBezTo>
                  <a:cubicBezTo>
                    <a:pt x="4452" y="8910"/>
                    <a:pt x="4467" y="8910"/>
                    <a:pt x="4474" y="8910"/>
                  </a:cubicBezTo>
                  <a:close/>
                </a:path>
              </a:pathLst>
            </a:custGeom>
            <a:grpFill/>
            <a:ln w="7250" cap="flat">
              <a:solidFill>
                <a:schemeClr val="bg1"/>
              </a:solidFill>
              <a:prstDash val="solid"/>
              <a:miter/>
            </a:ln>
          </p:spPr>
          <p:txBody>
            <a:bodyPr rtlCol="0" anchor="ctr"/>
            <a:lstStyle/>
            <a:p>
              <a:endParaRPr lang="en-US"/>
            </a:p>
          </p:txBody>
        </p:sp>
        <p:sp>
          <p:nvSpPr>
            <p:cNvPr id="29" name="Freeform 29">
              <a:extLst>
                <a:ext uri="{FF2B5EF4-FFF2-40B4-BE49-F238E27FC236}">
                  <a16:creationId xmlns:a16="http://schemas.microsoft.com/office/drawing/2014/main" id="{58E34528-679D-2F4C-8D55-8A556A6037B6}"/>
                </a:ext>
              </a:extLst>
            </p:cNvPr>
            <p:cNvSpPr/>
            <p:nvPr/>
          </p:nvSpPr>
          <p:spPr>
            <a:xfrm>
              <a:off x="4452058" y="4719800"/>
              <a:ext cx="319742" cy="270170"/>
            </a:xfrm>
            <a:custGeom>
              <a:avLst/>
              <a:gdLst>
                <a:gd name="connsiteX0" fmla="*/ 318437 w 319742"/>
                <a:gd name="connsiteY0" fmla="*/ 45831 h 270170"/>
                <a:gd name="connsiteX1" fmla="*/ 287896 w 319742"/>
                <a:gd name="connsiteY1" fmla="*/ 15344 h 270170"/>
                <a:gd name="connsiteX2" fmla="*/ 281581 w 319742"/>
                <a:gd name="connsiteY2" fmla="*/ 15344 h 270170"/>
                <a:gd name="connsiteX3" fmla="*/ 216635 w 319742"/>
                <a:gd name="connsiteY3" fmla="*/ 80182 h 270170"/>
                <a:gd name="connsiteX4" fmla="*/ 216635 w 319742"/>
                <a:gd name="connsiteY4" fmla="*/ 4451 h 270170"/>
                <a:gd name="connsiteX5" fmla="*/ 212176 w 319742"/>
                <a:gd name="connsiteY5" fmla="*/ 0 h 270170"/>
                <a:gd name="connsiteX6" fmla="*/ 4467 w 319742"/>
                <a:gd name="connsiteY6" fmla="*/ 0 h 270170"/>
                <a:gd name="connsiteX7" fmla="*/ 0 w 319742"/>
                <a:gd name="connsiteY7" fmla="*/ 4451 h 270170"/>
                <a:gd name="connsiteX8" fmla="*/ 0 w 319742"/>
                <a:gd name="connsiteY8" fmla="*/ 265719 h 270170"/>
                <a:gd name="connsiteX9" fmla="*/ 4467 w 319742"/>
                <a:gd name="connsiteY9" fmla="*/ 270171 h 270170"/>
                <a:gd name="connsiteX10" fmla="*/ 212176 w 319742"/>
                <a:gd name="connsiteY10" fmla="*/ 270171 h 270170"/>
                <a:gd name="connsiteX11" fmla="*/ 216635 w 319742"/>
                <a:gd name="connsiteY11" fmla="*/ 265719 h 270170"/>
                <a:gd name="connsiteX12" fmla="*/ 216635 w 319742"/>
                <a:gd name="connsiteY12" fmla="*/ 158453 h 270170"/>
                <a:gd name="connsiteX13" fmla="*/ 215562 w 319742"/>
                <a:gd name="connsiteY13" fmla="*/ 155659 h 270170"/>
                <a:gd name="connsiteX14" fmla="*/ 215184 w 319742"/>
                <a:gd name="connsiteY14" fmla="*/ 155196 h 270170"/>
                <a:gd name="connsiteX15" fmla="*/ 215605 w 319742"/>
                <a:gd name="connsiteY15" fmla="*/ 154783 h 270170"/>
                <a:gd name="connsiteX16" fmla="*/ 318437 w 319742"/>
                <a:gd name="connsiteY16" fmla="*/ 52135 h 270170"/>
                <a:gd name="connsiteX17" fmla="*/ 318437 w 319742"/>
                <a:gd name="connsiteY17" fmla="*/ 45831 h 270170"/>
                <a:gd name="connsiteX18" fmla="*/ 207709 w 319742"/>
                <a:gd name="connsiteY18" fmla="*/ 261261 h 270170"/>
                <a:gd name="connsiteX19" fmla="*/ 8926 w 319742"/>
                <a:gd name="connsiteY19" fmla="*/ 261261 h 270170"/>
                <a:gd name="connsiteX20" fmla="*/ 8926 w 319742"/>
                <a:gd name="connsiteY20" fmla="*/ 8910 h 270170"/>
                <a:gd name="connsiteX21" fmla="*/ 207709 w 319742"/>
                <a:gd name="connsiteY21" fmla="*/ 8910 h 270170"/>
                <a:gd name="connsiteX22" fmla="*/ 207709 w 319742"/>
                <a:gd name="connsiteY22" fmla="*/ 88223 h 270170"/>
                <a:gd name="connsiteX23" fmla="*/ 207810 w 319742"/>
                <a:gd name="connsiteY23" fmla="*/ 88650 h 270170"/>
                <a:gd name="connsiteX24" fmla="*/ 207839 w 319742"/>
                <a:gd name="connsiteY24" fmla="*/ 88961 h 270170"/>
                <a:gd name="connsiteX25" fmla="*/ 166147 w 319742"/>
                <a:gd name="connsiteY25" fmla="*/ 130587 h 270170"/>
                <a:gd name="connsiteX26" fmla="*/ 165117 w 319742"/>
                <a:gd name="connsiteY26" fmla="*/ 132331 h 270170"/>
                <a:gd name="connsiteX27" fmla="*/ 164972 w 319742"/>
                <a:gd name="connsiteY27" fmla="*/ 132592 h 270170"/>
                <a:gd name="connsiteX28" fmla="*/ 152522 w 319742"/>
                <a:gd name="connsiteY28" fmla="*/ 175448 h 270170"/>
                <a:gd name="connsiteX29" fmla="*/ 155553 w 319742"/>
                <a:gd name="connsiteY29" fmla="*/ 180963 h 270170"/>
                <a:gd name="connsiteX30" fmla="*/ 158055 w 319742"/>
                <a:gd name="connsiteY30" fmla="*/ 180963 h 270170"/>
                <a:gd name="connsiteX31" fmla="*/ 201081 w 319742"/>
                <a:gd name="connsiteY31" fmla="*/ 168492 h 270170"/>
                <a:gd name="connsiteX32" fmla="*/ 201263 w 319742"/>
                <a:gd name="connsiteY32" fmla="*/ 168391 h 270170"/>
                <a:gd name="connsiteX33" fmla="*/ 202996 w 319742"/>
                <a:gd name="connsiteY33" fmla="*/ 167370 h 270170"/>
                <a:gd name="connsiteX34" fmla="*/ 207709 w 319742"/>
                <a:gd name="connsiteY34" fmla="*/ 162665 h 270170"/>
                <a:gd name="connsiteX35" fmla="*/ 171484 w 319742"/>
                <a:gd name="connsiteY35" fmla="*/ 142211 h 270170"/>
                <a:gd name="connsiteX36" fmla="*/ 191343 w 319742"/>
                <a:gd name="connsiteY36" fmla="*/ 162043 h 270170"/>
                <a:gd name="connsiteX37" fmla="*/ 163355 w 319742"/>
                <a:gd name="connsiteY37" fmla="*/ 170149 h 270170"/>
                <a:gd name="connsiteX38" fmla="*/ 285605 w 319742"/>
                <a:gd name="connsiteY38" fmla="*/ 72307 h 270170"/>
                <a:gd name="connsiteX39" fmla="*/ 199834 w 319742"/>
                <a:gd name="connsiteY39" fmla="*/ 157917 h 270170"/>
                <a:gd name="connsiteX40" fmla="*/ 175609 w 319742"/>
                <a:gd name="connsiteY40" fmla="*/ 133735 h 270170"/>
                <a:gd name="connsiteX41" fmla="*/ 176073 w 319742"/>
                <a:gd name="connsiteY41" fmla="*/ 133272 h 270170"/>
                <a:gd name="connsiteX42" fmla="*/ 261837 w 319742"/>
                <a:gd name="connsiteY42" fmla="*/ 47662 h 270170"/>
                <a:gd name="connsiteX43" fmla="*/ 286069 w 319742"/>
                <a:gd name="connsiteY43" fmla="*/ 71851 h 270170"/>
                <a:gd name="connsiteX44" fmla="*/ 308503 w 319742"/>
                <a:gd name="connsiteY44" fmla="*/ 49435 h 270170"/>
                <a:gd name="connsiteX45" fmla="*/ 292377 w 319742"/>
                <a:gd name="connsiteY45" fmla="*/ 65547 h 270170"/>
                <a:gd name="connsiteX46" fmla="*/ 268145 w 319742"/>
                <a:gd name="connsiteY46" fmla="*/ 41365 h 270170"/>
                <a:gd name="connsiteX47" fmla="*/ 268609 w 319742"/>
                <a:gd name="connsiteY47" fmla="*/ 40902 h 270170"/>
                <a:gd name="connsiteX48" fmla="*/ 284742 w 319742"/>
                <a:gd name="connsiteY48" fmla="*/ 24804 h 270170"/>
                <a:gd name="connsiteX49" fmla="*/ 308968 w 319742"/>
                <a:gd name="connsiteY49" fmla="*/ 48979 h 27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9742" h="270170">
                  <a:moveTo>
                    <a:pt x="318437" y="45831"/>
                  </a:moveTo>
                  <a:lnTo>
                    <a:pt x="287896" y="15344"/>
                  </a:lnTo>
                  <a:cubicBezTo>
                    <a:pt x="286113" y="13716"/>
                    <a:pt x="283372" y="13716"/>
                    <a:pt x="281581" y="15344"/>
                  </a:cubicBezTo>
                  <a:lnTo>
                    <a:pt x="216635" y="80182"/>
                  </a:lnTo>
                  <a:lnTo>
                    <a:pt x="216635" y="4451"/>
                  </a:lnTo>
                  <a:cubicBezTo>
                    <a:pt x="216635" y="1998"/>
                    <a:pt x="214634" y="0"/>
                    <a:pt x="212176" y="0"/>
                  </a:cubicBezTo>
                  <a:lnTo>
                    <a:pt x="4467" y="0"/>
                  </a:lnTo>
                  <a:cubicBezTo>
                    <a:pt x="2001" y="7"/>
                    <a:pt x="7" y="1998"/>
                    <a:pt x="0" y="4451"/>
                  </a:cubicBezTo>
                  <a:lnTo>
                    <a:pt x="0" y="265719"/>
                  </a:lnTo>
                  <a:cubicBezTo>
                    <a:pt x="7" y="268180"/>
                    <a:pt x="2001" y="270171"/>
                    <a:pt x="4467" y="270171"/>
                  </a:cubicBezTo>
                  <a:lnTo>
                    <a:pt x="212176" y="270171"/>
                  </a:lnTo>
                  <a:cubicBezTo>
                    <a:pt x="214634" y="270171"/>
                    <a:pt x="216635" y="268180"/>
                    <a:pt x="216635" y="265719"/>
                  </a:cubicBezTo>
                  <a:lnTo>
                    <a:pt x="216635" y="158453"/>
                  </a:lnTo>
                  <a:cubicBezTo>
                    <a:pt x="216620" y="157425"/>
                    <a:pt x="216243" y="156434"/>
                    <a:pt x="215562" y="155659"/>
                  </a:cubicBezTo>
                  <a:lnTo>
                    <a:pt x="215184" y="155196"/>
                  </a:lnTo>
                  <a:lnTo>
                    <a:pt x="215605" y="154783"/>
                  </a:lnTo>
                  <a:lnTo>
                    <a:pt x="318437" y="52135"/>
                  </a:lnTo>
                  <a:cubicBezTo>
                    <a:pt x="320177" y="50391"/>
                    <a:pt x="320177" y="47575"/>
                    <a:pt x="318437" y="45831"/>
                  </a:cubicBezTo>
                  <a:close/>
                  <a:moveTo>
                    <a:pt x="207709" y="261261"/>
                  </a:moveTo>
                  <a:lnTo>
                    <a:pt x="8926" y="261261"/>
                  </a:lnTo>
                  <a:lnTo>
                    <a:pt x="8926" y="8910"/>
                  </a:lnTo>
                  <a:lnTo>
                    <a:pt x="207709" y="8910"/>
                  </a:lnTo>
                  <a:lnTo>
                    <a:pt x="207709" y="88223"/>
                  </a:lnTo>
                  <a:cubicBezTo>
                    <a:pt x="207752" y="88368"/>
                    <a:pt x="207788" y="88506"/>
                    <a:pt x="207810" y="88650"/>
                  </a:cubicBezTo>
                  <a:lnTo>
                    <a:pt x="207839" y="88961"/>
                  </a:lnTo>
                  <a:lnTo>
                    <a:pt x="166147" y="130587"/>
                  </a:lnTo>
                  <a:cubicBezTo>
                    <a:pt x="165668" y="131079"/>
                    <a:pt x="165320" y="131680"/>
                    <a:pt x="165117" y="132331"/>
                  </a:cubicBezTo>
                  <a:lnTo>
                    <a:pt x="164972" y="132592"/>
                  </a:lnTo>
                  <a:lnTo>
                    <a:pt x="152522" y="175448"/>
                  </a:lnTo>
                  <a:cubicBezTo>
                    <a:pt x="151834" y="177807"/>
                    <a:pt x="153190" y="180275"/>
                    <a:pt x="155553" y="180963"/>
                  </a:cubicBezTo>
                  <a:cubicBezTo>
                    <a:pt x="156373" y="181202"/>
                    <a:pt x="157235" y="181202"/>
                    <a:pt x="158055" y="180963"/>
                  </a:cubicBezTo>
                  <a:lnTo>
                    <a:pt x="201081" y="168492"/>
                  </a:lnTo>
                  <a:cubicBezTo>
                    <a:pt x="201009" y="168571"/>
                    <a:pt x="201111" y="168434"/>
                    <a:pt x="201263" y="168391"/>
                  </a:cubicBezTo>
                  <a:cubicBezTo>
                    <a:pt x="201908" y="168188"/>
                    <a:pt x="202503" y="167841"/>
                    <a:pt x="202996" y="167370"/>
                  </a:cubicBezTo>
                  <a:lnTo>
                    <a:pt x="207709" y="162665"/>
                  </a:lnTo>
                  <a:close/>
                  <a:moveTo>
                    <a:pt x="171484" y="142211"/>
                  </a:moveTo>
                  <a:lnTo>
                    <a:pt x="191343" y="162043"/>
                  </a:lnTo>
                  <a:lnTo>
                    <a:pt x="163355" y="170149"/>
                  </a:lnTo>
                  <a:close/>
                  <a:moveTo>
                    <a:pt x="285605" y="72307"/>
                  </a:moveTo>
                  <a:lnTo>
                    <a:pt x="199834" y="157917"/>
                  </a:lnTo>
                  <a:lnTo>
                    <a:pt x="175609" y="133735"/>
                  </a:lnTo>
                  <a:lnTo>
                    <a:pt x="176073" y="133272"/>
                  </a:lnTo>
                  <a:lnTo>
                    <a:pt x="261837" y="47662"/>
                  </a:lnTo>
                  <a:lnTo>
                    <a:pt x="286069" y="71851"/>
                  </a:lnTo>
                  <a:close/>
                  <a:moveTo>
                    <a:pt x="308503" y="49435"/>
                  </a:moveTo>
                  <a:lnTo>
                    <a:pt x="292377" y="65547"/>
                  </a:lnTo>
                  <a:lnTo>
                    <a:pt x="268145" y="41365"/>
                  </a:lnTo>
                  <a:lnTo>
                    <a:pt x="268609" y="40902"/>
                  </a:lnTo>
                  <a:lnTo>
                    <a:pt x="284742" y="24804"/>
                  </a:lnTo>
                  <a:lnTo>
                    <a:pt x="308968" y="48979"/>
                  </a:lnTo>
                  <a:close/>
                </a:path>
              </a:pathLst>
            </a:custGeom>
            <a:grpFill/>
            <a:ln w="72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2039857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0860" y="231158"/>
            <a:ext cx="83058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048">
              <a:lnSpc>
                <a:spcPct val="90000"/>
              </a:lnSpc>
              <a:buSzPts val="2400"/>
            </a:pPr>
            <a:r>
              <a:rPr lang="fr-FR" b="1" dirty="0" smtClean="0">
                <a:solidFill>
                  <a:srgbClr val="000000"/>
                </a:solidFill>
                <a:cs typeface="Calibri" panose="020F0502020204030204" pitchFamily="34" charset="0"/>
              </a:rPr>
              <a:t>Sommaire</a:t>
            </a:r>
            <a:endParaRPr lang="fr-FR" b="1" dirty="0">
              <a:solidFill>
                <a:srgbClr val="000000"/>
              </a:solidFill>
              <a:cs typeface="Calibri" panose="020F0502020204030204" pitchFamily="34" charset="0"/>
            </a:endParaRPr>
          </a:p>
        </p:txBody>
      </p:sp>
      <p:grpSp>
        <p:nvGrpSpPr>
          <p:cNvPr id="23" name="Groupe 22"/>
          <p:cNvGrpSpPr/>
          <p:nvPr/>
        </p:nvGrpSpPr>
        <p:grpSpPr>
          <a:xfrm>
            <a:off x="1526511" y="1467286"/>
            <a:ext cx="9138979" cy="3809938"/>
            <a:chOff x="1341960" y="1143043"/>
            <a:chExt cx="6854234" cy="2857454"/>
          </a:xfrm>
        </p:grpSpPr>
        <p:sp>
          <p:nvSpPr>
            <p:cNvPr id="24" name="Rectangle 23"/>
            <p:cNvSpPr/>
            <p:nvPr/>
          </p:nvSpPr>
          <p:spPr>
            <a:xfrm>
              <a:off x="5241327" y="1143043"/>
              <a:ext cx="2243675" cy="464358"/>
            </a:xfrm>
            <a:prstGeom prst="rect">
              <a:avLst/>
            </a:prstGeom>
          </p:spPr>
          <p:txBody>
            <a:bodyPr wrap="square" lIns="121920" rIns="121920" bIns="60960">
              <a:spAutoFit/>
            </a:bodyPr>
            <a:lstStyle/>
            <a:p>
              <a:pPr algn="ctr" defTabSz="1625519">
                <a:lnSpc>
                  <a:spcPct val="89000"/>
                </a:lnSpc>
              </a:pPr>
              <a:r>
                <a:rPr lang="fr-FR" sz="1867" b="1" dirty="0">
                  <a:solidFill>
                    <a:srgbClr val="E97B7B"/>
                  </a:solidFill>
                  <a:latin typeface="Calibri" panose="020F0502020204030204" pitchFamily="34" charset="0"/>
                  <a:cs typeface="Calibri" panose="020F0502020204030204" pitchFamily="34" charset="0"/>
                </a:rPr>
                <a:t>Charte graphique de la marque</a:t>
              </a:r>
            </a:p>
          </p:txBody>
        </p:sp>
        <p:sp>
          <p:nvSpPr>
            <p:cNvPr id="26" name="Rectangle 25"/>
            <p:cNvSpPr/>
            <p:nvPr/>
          </p:nvSpPr>
          <p:spPr>
            <a:xfrm>
              <a:off x="5652119" y="3536139"/>
              <a:ext cx="2544075" cy="464358"/>
            </a:xfrm>
            <a:prstGeom prst="rect">
              <a:avLst/>
            </a:prstGeom>
          </p:spPr>
          <p:txBody>
            <a:bodyPr wrap="square" lIns="121920" rIns="121920" bIns="60960">
              <a:spAutoFit/>
            </a:bodyPr>
            <a:lstStyle/>
            <a:p>
              <a:pPr algn="ctr" defTabSz="1625519">
                <a:lnSpc>
                  <a:spcPct val="89000"/>
                </a:lnSpc>
              </a:pPr>
              <a:r>
                <a:rPr lang="fr-FR" sz="1867" b="1" dirty="0">
                  <a:solidFill>
                    <a:srgbClr val="3F89CD"/>
                  </a:solidFill>
                  <a:latin typeface="Calibri" panose="020F0502020204030204" pitchFamily="34" charset="0"/>
                  <a:cs typeface="Calibri" panose="020F0502020204030204" pitchFamily="34" charset="0"/>
                </a:rPr>
                <a:t>Modalités d’adhésion et informations complémentaires</a:t>
              </a:r>
            </a:p>
          </p:txBody>
        </p:sp>
        <p:sp>
          <p:nvSpPr>
            <p:cNvPr id="27" name="Rectangle 26"/>
            <p:cNvSpPr/>
            <p:nvPr/>
          </p:nvSpPr>
          <p:spPr>
            <a:xfrm>
              <a:off x="2345189" y="3520597"/>
              <a:ext cx="1595874" cy="464358"/>
            </a:xfrm>
            <a:prstGeom prst="rect">
              <a:avLst/>
            </a:prstGeom>
          </p:spPr>
          <p:txBody>
            <a:bodyPr wrap="square" lIns="121920" rIns="121920" bIns="60960">
              <a:spAutoFit/>
            </a:bodyPr>
            <a:lstStyle/>
            <a:p>
              <a:pPr algn="ctr" defTabSz="1219170">
                <a:lnSpc>
                  <a:spcPct val="89000"/>
                </a:lnSpc>
              </a:pPr>
              <a:r>
                <a:rPr lang="fr-FR" sz="1867" b="1" dirty="0">
                  <a:solidFill>
                    <a:srgbClr val="FF545F"/>
                  </a:solidFill>
                  <a:latin typeface="Calibri" panose="020F0502020204030204" pitchFamily="34" charset="0"/>
                  <a:cs typeface="Calibri" panose="020F0502020204030204" pitchFamily="34" charset="0"/>
                </a:rPr>
                <a:t>Principes d’usage de la marque</a:t>
              </a:r>
            </a:p>
          </p:txBody>
        </p:sp>
        <p:grpSp>
          <p:nvGrpSpPr>
            <p:cNvPr id="28" name="Groupe 27"/>
            <p:cNvGrpSpPr/>
            <p:nvPr/>
          </p:nvGrpSpPr>
          <p:grpSpPr>
            <a:xfrm>
              <a:off x="2904600" y="2296333"/>
              <a:ext cx="483355" cy="77761"/>
              <a:chOff x="2200331" y="2360439"/>
              <a:chExt cx="468000" cy="72000"/>
            </a:xfrm>
          </p:grpSpPr>
          <p:cxnSp>
            <p:nvCxnSpPr>
              <p:cNvPr id="49" name="Connecteur droit 48"/>
              <p:cNvCxnSpPr/>
              <p:nvPr/>
            </p:nvCxnSpPr>
            <p:spPr>
              <a:xfrm rot="16200000" flipH="1" flipV="1">
                <a:off x="2470331" y="2198440"/>
                <a:ext cx="0" cy="39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Organigramme : Connecteur 49"/>
              <p:cNvSpPr/>
              <p:nvPr/>
            </p:nvSpPr>
            <p:spPr>
              <a:xfrm rot="16200000">
                <a:off x="2200331" y="2360439"/>
                <a:ext cx="72000" cy="72000"/>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endParaRPr>
              </a:p>
            </p:txBody>
          </p:sp>
        </p:grpSp>
        <p:sp>
          <p:nvSpPr>
            <p:cNvPr id="29" name="Rectangle 28"/>
            <p:cNvSpPr/>
            <p:nvPr/>
          </p:nvSpPr>
          <p:spPr>
            <a:xfrm>
              <a:off x="3574881" y="2052201"/>
              <a:ext cx="613419" cy="519085"/>
            </a:xfrm>
            <a:prstGeom prst="rect">
              <a:avLst/>
            </a:prstGeom>
            <a:ln>
              <a:noFill/>
            </a:ln>
          </p:spPr>
          <p:txBody>
            <a:bodyPr wrap="square" lIns="121920" rIns="121920" bIns="60960">
              <a:spAutoFit/>
            </a:bodyPr>
            <a:lstStyle/>
            <a:p>
              <a:pPr algn="ctr" defTabSz="1219170">
                <a:lnSpc>
                  <a:spcPct val="89000"/>
                </a:lnSpc>
              </a:pPr>
              <a:r>
                <a:rPr lang="en-US" sz="4267" dirty="0">
                  <a:solidFill>
                    <a:srgbClr val="991F3D"/>
                  </a:solidFill>
                  <a:latin typeface="Arial"/>
                </a:rPr>
                <a:t>1</a:t>
              </a:r>
            </a:p>
          </p:txBody>
        </p:sp>
        <p:sp>
          <p:nvSpPr>
            <p:cNvPr id="30" name="Rectangle 29"/>
            <p:cNvSpPr/>
            <p:nvPr/>
          </p:nvSpPr>
          <p:spPr>
            <a:xfrm>
              <a:off x="4030111" y="2656201"/>
              <a:ext cx="613419" cy="519085"/>
            </a:xfrm>
            <a:prstGeom prst="rect">
              <a:avLst/>
            </a:prstGeom>
          </p:spPr>
          <p:txBody>
            <a:bodyPr wrap="square" lIns="121920" rIns="121920" bIns="60960">
              <a:spAutoFit/>
            </a:bodyPr>
            <a:lstStyle/>
            <a:p>
              <a:pPr algn="ctr" defTabSz="1625519">
                <a:lnSpc>
                  <a:spcPct val="89000"/>
                </a:lnSpc>
              </a:pPr>
              <a:r>
                <a:rPr lang="en-US" sz="4267" dirty="0">
                  <a:solidFill>
                    <a:srgbClr val="E1000F">
                      <a:lumMod val="60000"/>
                      <a:lumOff val="40000"/>
                    </a:srgbClr>
                  </a:solidFill>
                  <a:latin typeface="Arial"/>
                  <a:cs typeface="Calibri" panose="020F0502020204030204" pitchFamily="34" charset="0"/>
                </a:rPr>
                <a:t>2</a:t>
              </a:r>
            </a:p>
          </p:txBody>
        </p:sp>
        <p:sp>
          <p:nvSpPr>
            <p:cNvPr id="31" name="Rectangle 30"/>
            <p:cNvSpPr/>
            <p:nvPr/>
          </p:nvSpPr>
          <p:spPr>
            <a:xfrm>
              <a:off x="4510283" y="2061259"/>
              <a:ext cx="613419" cy="519085"/>
            </a:xfrm>
            <a:prstGeom prst="rect">
              <a:avLst/>
            </a:prstGeom>
            <a:ln>
              <a:noFill/>
            </a:ln>
          </p:spPr>
          <p:txBody>
            <a:bodyPr wrap="square" lIns="121920" rIns="121920" bIns="60960">
              <a:spAutoFit/>
            </a:bodyPr>
            <a:lstStyle/>
            <a:p>
              <a:pPr algn="ctr" defTabSz="1625519">
                <a:lnSpc>
                  <a:spcPct val="89000"/>
                </a:lnSpc>
              </a:pPr>
              <a:r>
                <a:rPr lang="en-US" sz="4267" dirty="0">
                  <a:solidFill>
                    <a:srgbClr val="E97B7B"/>
                  </a:solidFill>
                  <a:latin typeface="Arial"/>
                </a:rPr>
                <a:t>3</a:t>
              </a:r>
            </a:p>
          </p:txBody>
        </p:sp>
        <p:sp>
          <p:nvSpPr>
            <p:cNvPr id="32" name="Arc 31"/>
            <p:cNvSpPr/>
            <p:nvPr/>
          </p:nvSpPr>
          <p:spPr>
            <a:xfrm>
              <a:off x="4466743" y="1935390"/>
              <a:ext cx="687851" cy="777608"/>
            </a:xfrm>
            <a:prstGeom prst="arc">
              <a:avLst>
                <a:gd name="adj1" fmla="val 7914138"/>
                <a:gd name="adj2" fmla="val 2868450"/>
              </a:avLst>
            </a:prstGeom>
            <a:noFill/>
            <a:ln w="88900" cap="flat" cmpd="sng" algn="ctr">
              <a:solidFill>
                <a:srgbClr val="E97B7B"/>
              </a:solidFill>
              <a:prstDash val="solid"/>
            </a:ln>
            <a:effectLst/>
          </p:spPr>
          <p:txBody>
            <a:bodyPr rtlCol="0" anchor="ctr"/>
            <a:lstStyle/>
            <a:p>
              <a:pPr algn="ctr" defTabSz="2167304"/>
              <a:endParaRPr lang="en-US" sz="4267" kern="0" dirty="0">
                <a:solidFill>
                  <a:srgbClr val="FFFFFF">
                    <a:lumMod val="65000"/>
                  </a:srgbClr>
                </a:solidFill>
                <a:latin typeface="Arial"/>
              </a:endParaRPr>
            </a:p>
          </p:txBody>
        </p:sp>
        <p:sp>
          <p:nvSpPr>
            <p:cNvPr id="33" name="Arc 32"/>
            <p:cNvSpPr/>
            <p:nvPr/>
          </p:nvSpPr>
          <p:spPr>
            <a:xfrm rot="10800000">
              <a:off x="3990660" y="2502633"/>
              <a:ext cx="687851" cy="777608"/>
            </a:xfrm>
            <a:prstGeom prst="arc">
              <a:avLst>
                <a:gd name="adj1" fmla="val 7914138"/>
                <a:gd name="adj2" fmla="val 2868450"/>
              </a:avLst>
            </a:prstGeom>
            <a:noFill/>
            <a:ln w="88900" cap="flat" cmpd="sng" algn="ctr">
              <a:solidFill>
                <a:srgbClr val="FF545F"/>
              </a:solidFill>
              <a:prstDash val="solid"/>
            </a:ln>
            <a:effectLst/>
          </p:spPr>
          <p:txBody>
            <a:bodyPr rtlCol="0" anchor="ctr"/>
            <a:lstStyle/>
            <a:p>
              <a:pPr algn="ctr" defTabSz="2167304"/>
              <a:endParaRPr lang="en-US" sz="4267" kern="0" dirty="0">
                <a:solidFill>
                  <a:srgbClr val="FFFFFF">
                    <a:lumMod val="65000"/>
                  </a:srgbClr>
                </a:solidFill>
                <a:latin typeface="Arial"/>
              </a:endParaRPr>
            </a:p>
          </p:txBody>
        </p:sp>
        <p:sp>
          <p:nvSpPr>
            <p:cNvPr id="34" name="Arc 33"/>
            <p:cNvSpPr/>
            <p:nvPr/>
          </p:nvSpPr>
          <p:spPr>
            <a:xfrm>
              <a:off x="3526094" y="1922804"/>
              <a:ext cx="687851" cy="777608"/>
            </a:xfrm>
            <a:prstGeom prst="arc">
              <a:avLst>
                <a:gd name="adj1" fmla="val 7914138"/>
                <a:gd name="adj2" fmla="val 2868450"/>
              </a:avLst>
            </a:prstGeom>
            <a:noFill/>
            <a:ln w="88900" cap="flat" cmpd="sng" algn="ctr">
              <a:solidFill>
                <a:srgbClr val="C00000"/>
              </a:solidFill>
              <a:prstDash val="solid"/>
            </a:ln>
            <a:effectLst/>
          </p:spPr>
          <p:txBody>
            <a:bodyPr rtlCol="0" anchor="ctr"/>
            <a:lstStyle/>
            <a:p>
              <a:pPr algn="ctr" defTabSz="1219170">
                <a:defRPr/>
              </a:pPr>
              <a:endParaRPr lang="en-US" sz="2400" kern="0" dirty="0">
                <a:solidFill>
                  <a:srgbClr val="FFFFFF">
                    <a:lumMod val="65000"/>
                  </a:srgbClr>
                </a:solidFill>
                <a:latin typeface="Arial"/>
              </a:endParaRPr>
            </a:p>
          </p:txBody>
        </p:sp>
        <p:grpSp>
          <p:nvGrpSpPr>
            <p:cNvPr id="35" name="Groupe 34"/>
            <p:cNvGrpSpPr/>
            <p:nvPr/>
          </p:nvGrpSpPr>
          <p:grpSpPr>
            <a:xfrm>
              <a:off x="3876083" y="3424824"/>
              <a:ext cx="446175" cy="427684"/>
              <a:chOff x="3493481" y="3706797"/>
              <a:chExt cx="432001" cy="396000"/>
            </a:xfrm>
          </p:grpSpPr>
          <p:cxnSp>
            <p:nvCxnSpPr>
              <p:cNvPr id="46" name="Connecteur droit 45"/>
              <p:cNvCxnSpPr/>
              <p:nvPr/>
            </p:nvCxnSpPr>
            <p:spPr>
              <a:xfrm flipH="1" flipV="1">
                <a:off x="3925482" y="3706797"/>
                <a:ext cx="0" cy="360000"/>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sp>
            <p:nvSpPr>
              <p:cNvPr id="47" name="Organigramme : Connecteur 46"/>
              <p:cNvSpPr/>
              <p:nvPr/>
            </p:nvSpPr>
            <p:spPr>
              <a:xfrm>
                <a:off x="3493481" y="4030797"/>
                <a:ext cx="72000" cy="72000"/>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endParaRPr>
              </a:p>
            </p:txBody>
          </p:sp>
          <p:cxnSp>
            <p:nvCxnSpPr>
              <p:cNvPr id="48" name="Connecteur droit 47"/>
              <p:cNvCxnSpPr/>
              <p:nvPr/>
            </p:nvCxnSpPr>
            <p:spPr>
              <a:xfrm>
                <a:off x="3565482" y="4066797"/>
                <a:ext cx="3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6" name="Connecteur droit 35"/>
            <p:cNvCxnSpPr/>
            <p:nvPr/>
          </p:nvCxnSpPr>
          <p:spPr>
            <a:xfrm rot="10800000" flipV="1">
              <a:off x="4864936" y="1368146"/>
              <a:ext cx="0" cy="4241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7" name="Groupe 36"/>
            <p:cNvGrpSpPr/>
            <p:nvPr/>
          </p:nvGrpSpPr>
          <p:grpSpPr>
            <a:xfrm flipH="1">
              <a:off x="5235888" y="3400171"/>
              <a:ext cx="446174" cy="427684"/>
              <a:chOff x="3493481" y="3706797"/>
              <a:chExt cx="432001" cy="396000"/>
            </a:xfrm>
          </p:grpSpPr>
          <p:cxnSp>
            <p:nvCxnSpPr>
              <p:cNvPr id="43" name="Connecteur droit 42"/>
              <p:cNvCxnSpPr/>
              <p:nvPr/>
            </p:nvCxnSpPr>
            <p:spPr>
              <a:xfrm flipH="1" flipV="1">
                <a:off x="3925482" y="3706797"/>
                <a:ext cx="0" cy="36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Organigramme : Connecteur 43"/>
              <p:cNvSpPr/>
              <p:nvPr/>
            </p:nvSpPr>
            <p:spPr>
              <a:xfrm>
                <a:off x="3493481" y="4030797"/>
                <a:ext cx="72000" cy="72000"/>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endParaRPr>
              </a:p>
            </p:txBody>
          </p:sp>
          <p:cxnSp>
            <p:nvCxnSpPr>
              <p:cNvPr id="45" name="Connecteur droit 44"/>
              <p:cNvCxnSpPr/>
              <p:nvPr/>
            </p:nvCxnSpPr>
            <p:spPr>
              <a:xfrm>
                <a:off x="3565482" y="4066797"/>
                <a:ext cx="3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993083" y="2643232"/>
              <a:ext cx="613419" cy="519085"/>
            </a:xfrm>
            <a:prstGeom prst="rect">
              <a:avLst/>
            </a:prstGeom>
            <a:ln>
              <a:noFill/>
            </a:ln>
          </p:spPr>
          <p:txBody>
            <a:bodyPr wrap="square" lIns="121920" rIns="121920" bIns="60960">
              <a:spAutoFit/>
            </a:bodyPr>
            <a:lstStyle/>
            <a:p>
              <a:pPr algn="ctr" defTabSz="1219170">
                <a:lnSpc>
                  <a:spcPct val="89000"/>
                </a:lnSpc>
              </a:pPr>
              <a:r>
                <a:rPr lang="en-US" sz="4267" dirty="0">
                  <a:solidFill>
                    <a:srgbClr val="3F89CD"/>
                  </a:solidFill>
                  <a:latin typeface="Arial"/>
                </a:rPr>
                <a:t>4</a:t>
              </a:r>
            </a:p>
          </p:txBody>
        </p:sp>
        <p:sp>
          <p:nvSpPr>
            <p:cNvPr id="39" name="Arc 38"/>
            <p:cNvSpPr/>
            <p:nvPr/>
          </p:nvSpPr>
          <p:spPr>
            <a:xfrm rot="10800000">
              <a:off x="4951046" y="2497530"/>
              <a:ext cx="687851" cy="777608"/>
            </a:xfrm>
            <a:prstGeom prst="arc">
              <a:avLst>
                <a:gd name="adj1" fmla="val 7914138"/>
                <a:gd name="adj2" fmla="val 2868450"/>
              </a:avLst>
            </a:prstGeom>
            <a:noFill/>
            <a:ln w="88900" cap="flat" cmpd="sng" algn="ctr">
              <a:solidFill>
                <a:srgbClr val="3F89CD"/>
              </a:solidFill>
              <a:prstDash val="solid"/>
            </a:ln>
            <a:effectLst/>
          </p:spPr>
          <p:txBody>
            <a:bodyPr rtlCol="0" anchor="ctr"/>
            <a:lstStyle/>
            <a:p>
              <a:pPr algn="ctr" defTabSz="1625519">
                <a:defRPr/>
              </a:pPr>
              <a:endParaRPr lang="en-US" sz="3200" kern="0" dirty="0">
                <a:solidFill>
                  <a:srgbClr val="FFFFFF">
                    <a:lumMod val="65000"/>
                  </a:srgbClr>
                </a:solidFill>
                <a:latin typeface="Arial"/>
              </a:endParaRPr>
            </a:p>
          </p:txBody>
        </p:sp>
        <p:sp>
          <p:nvSpPr>
            <p:cNvPr id="40" name="Rectangle 39"/>
            <p:cNvSpPr/>
            <p:nvPr/>
          </p:nvSpPr>
          <p:spPr>
            <a:xfrm>
              <a:off x="1341960" y="2123684"/>
              <a:ext cx="1595874" cy="464358"/>
            </a:xfrm>
            <a:prstGeom prst="rect">
              <a:avLst/>
            </a:prstGeom>
          </p:spPr>
          <p:txBody>
            <a:bodyPr wrap="square" lIns="121920" rIns="121920" bIns="60960">
              <a:spAutoFit/>
            </a:bodyPr>
            <a:lstStyle/>
            <a:p>
              <a:pPr algn="ctr" defTabSz="1219170">
                <a:lnSpc>
                  <a:spcPct val="89000"/>
                </a:lnSpc>
              </a:pPr>
              <a:r>
                <a:rPr lang="fr-FR" sz="1867" b="1" dirty="0" smtClean="0">
                  <a:solidFill>
                    <a:srgbClr val="C00000"/>
                  </a:solidFill>
                  <a:latin typeface="Calibri" panose="020F0502020204030204" pitchFamily="34" charset="0"/>
                  <a:cs typeface="Calibri" panose="020F0502020204030204" pitchFamily="34" charset="0"/>
                </a:rPr>
                <a:t>Objectifs de la charte</a:t>
              </a:r>
              <a:endParaRPr lang="fo-FO" sz="1867" b="1" dirty="0">
                <a:solidFill>
                  <a:srgbClr val="C00000"/>
                </a:solidFill>
                <a:latin typeface="Calibri" panose="020F0502020204030204" pitchFamily="34" charset="0"/>
                <a:cs typeface="Calibri" panose="020F0502020204030204" pitchFamily="34" charset="0"/>
              </a:endParaRPr>
            </a:p>
          </p:txBody>
        </p:sp>
        <p:cxnSp>
          <p:nvCxnSpPr>
            <p:cNvPr id="41" name="Connecteur droit 40"/>
            <p:cNvCxnSpPr/>
            <p:nvPr/>
          </p:nvCxnSpPr>
          <p:spPr>
            <a:xfrm rot="16200000" flipH="1" flipV="1">
              <a:off x="5064588" y="1163650"/>
              <a:ext cx="0" cy="408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Organigramme : Connecteur 41"/>
            <p:cNvSpPr/>
            <p:nvPr/>
          </p:nvSpPr>
          <p:spPr>
            <a:xfrm flipH="1">
              <a:off x="5269084" y="1329266"/>
              <a:ext cx="74362" cy="77761"/>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endParaRPr>
            </a:p>
          </p:txBody>
        </p:sp>
      </p:grpSp>
      <p:sp>
        <p:nvSpPr>
          <p:cNvPr id="51"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7</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2541980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6030" y="1073151"/>
            <a:ext cx="5130034" cy="4916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400" dirty="0" smtClean="0">
              <a:solidFill>
                <a:schemeClr val="tx1"/>
              </a:solidFill>
              <a:latin typeface="Arial" panose="020B0604020202020204" pitchFamily="34" charset="0"/>
              <a:cs typeface="Arial" panose="020B0604020202020204" pitchFamily="34" charset="0"/>
            </a:endParaRPr>
          </a:p>
          <a:p>
            <a:pPr algn="just"/>
            <a:endParaRPr lang="fr-FR" sz="1400" dirty="0" smtClean="0">
              <a:solidFill>
                <a:schemeClr val="tx1"/>
              </a:solidFill>
              <a:latin typeface="Arial" panose="020B0604020202020204" pitchFamily="34" charset="0"/>
              <a:cs typeface="Arial" panose="020B0604020202020204" pitchFamily="34" charset="0"/>
            </a:endParaRPr>
          </a:p>
          <a:p>
            <a:pPr algn="just"/>
            <a:r>
              <a:rPr lang="fr-FR" sz="1400" dirty="0" smtClean="0">
                <a:solidFill>
                  <a:schemeClr val="tx1"/>
                </a:solidFill>
                <a:latin typeface="Arial" panose="020B0604020202020204" pitchFamily="34" charset="0"/>
                <a:cs typeface="Arial" panose="020B0604020202020204" pitchFamily="34" charset="0"/>
              </a:rPr>
              <a:t>La loi n°2018-527 du 28 juin 2018 relative au défibrillateur cardiaque dispose de la création d’une base de données nationale relative aux lieux d’implantation et à l’accessibilité des défibrillateurs automatisés externes sur l’ensemble du territoire. Par décret n°2018-1259 du 27 décembre 2018, le ministère des solidarités et de la santé est désigné comme responsable de l’exploitation de cette base de données, constituée au moyen des informations transmises par les exploitants des DAE.</a:t>
            </a:r>
          </a:p>
          <a:p>
            <a:pPr algn="just"/>
            <a:endParaRPr lang="fr-FR" sz="1400" dirty="0">
              <a:solidFill>
                <a:schemeClr val="tx1"/>
              </a:solidFill>
              <a:latin typeface="Arial" panose="020B0604020202020204" pitchFamily="34" charset="0"/>
              <a:cs typeface="Arial" panose="020B0604020202020204" pitchFamily="34" charset="0"/>
            </a:endParaRPr>
          </a:p>
          <a:p>
            <a:pPr algn="just"/>
            <a:r>
              <a:rPr lang="fr-FR" sz="1400" dirty="0" smtClean="0">
                <a:solidFill>
                  <a:schemeClr val="tx1"/>
                </a:solidFill>
                <a:latin typeface="Arial" panose="020B0604020202020204" pitchFamily="34" charset="0"/>
                <a:cs typeface="Arial" panose="020B0604020202020204" pitchFamily="34" charset="0"/>
              </a:rPr>
              <a:t>« Géo’DAE – Base nationale des défibrillateurs » est la marque déposée pour la base de données des défibrillateurs. Elle est née </a:t>
            </a:r>
            <a:r>
              <a:rPr lang="fr-FR" sz="1400" b="1" dirty="0" smtClean="0">
                <a:solidFill>
                  <a:schemeClr val="tx1"/>
                </a:solidFill>
                <a:latin typeface="Arial" panose="020B0604020202020204" pitchFamily="34" charset="0"/>
                <a:cs typeface="Arial" panose="020B0604020202020204" pitchFamily="34" charset="0"/>
              </a:rPr>
              <a:t>de la volonté de créer un réseau d’acteurs concourant à faciliter l’accès aux DAE et ainsi contribuer à sauver des vies</a:t>
            </a:r>
            <a:r>
              <a:rPr lang="fr-FR" sz="1400" dirty="0" smtClean="0">
                <a:solidFill>
                  <a:schemeClr val="tx1"/>
                </a:solidFill>
                <a:latin typeface="Arial" panose="020B0604020202020204" pitchFamily="34" charset="0"/>
                <a:cs typeface="Arial" panose="020B0604020202020204" pitchFamily="34" charset="0"/>
              </a:rPr>
              <a:t>. </a:t>
            </a:r>
          </a:p>
          <a:p>
            <a:pPr algn="just"/>
            <a:endParaRPr lang="fr-FR" sz="1400" dirty="0">
              <a:solidFill>
                <a:schemeClr val="tx1"/>
              </a:solidFill>
              <a:latin typeface="Arial" panose="020B0604020202020204" pitchFamily="34" charset="0"/>
              <a:cs typeface="Arial" panose="020B0604020202020204" pitchFamily="34" charset="0"/>
            </a:endParaRPr>
          </a:p>
          <a:p>
            <a:pPr algn="just"/>
            <a:r>
              <a:rPr lang="fr-FR" sz="1400" b="1" dirty="0" smtClean="0">
                <a:solidFill>
                  <a:schemeClr val="tx1"/>
                </a:solidFill>
                <a:latin typeface="Arial" panose="020B0604020202020204" pitchFamily="34" charset="0"/>
                <a:cs typeface="Arial" panose="020B0604020202020204" pitchFamily="34" charset="0"/>
              </a:rPr>
              <a:t>Utiliser la marque, c’est contribuer à sa large diffusion et rendre visible votre action auprès de tous les citoyens !</a:t>
            </a:r>
          </a:p>
        </p:txBody>
      </p:sp>
      <p:sp>
        <p:nvSpPr>
          <p:cNvPr id="15" name="Arc 14"/>
          <p:cNvSpPr/>
          <p:nvPr/>
        </p:nvSpPr>
        <p:spPr>
          <a:xfrm rot="1800000">
            <a:off x="1834901" y="1207415"/>
            <a:ext cx="5051365" cy="5093152"/>
          </a:xfrm>
          <a:prstGeom prst="arc">
            <a:avLst>
              <a:gd name="adj1" fmla="val 17042037"/>
              <a:gd name="adj2" fmla="val 773046"/>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5" name="Oval 15"/>
          <p:cNvSpPr/>
          <p:nvPr/>
        </p:nvSpPr>
        <p:spPr>
          <a:xfrm>
            <a:off x="5837749" y="1902126"/>
            <a:ext cx="649522" cy="6495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06400" y="1086916"/>
            <a:ext cx="5268685" cy="454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smtClean="0">
                <a:solidFill>
                  <a:schemeClr val="tx1"/>
                </a:solidFill>
                <a:latin typeface="Arial" panose="020B0604020202020204" pitchFamily="34" charset="0"/>
                <a:cs typeface="Arial" panose="020B0604020202020204" pitchFamily="34" charset="0"/>
              </a:rPr>
              <a:t>Une marque d’Etat…</a:t>
            </a:r>
            <a:endParaRPr lang="fr-FR" sz="1800" b="1" dirty="0">
              <a:solidFill>
                <a:schemeClr val="tx1"/>
              </a:solidFill>
              <a:latin typeface="Arial" panose="020B0604020202020204" pitchFamily="34" charset="0"/>
              <a:cs typeface="Arial" panose="020B0604020202020204" pitchFamily="34" charset="0"/>
            </a:endParaRPr>
          </a:p>
        </p:txBody>
      </p:sp>
      <p:sp>
        <p:nvSpPr>
          <p:cNvPr id="10" name="Freeform 9"/>
          <p:cNvSpPr>
            <a:spLocks noChangeAspect="1"/>
          </p:cNvSpPr>
          <p:nvPr/>
        </p:nvSpPr>
        <p:spPr bwMode="gray">
          <a:xfrm>
            <a:off x="476000" y="1453180"/>
            <a:ext cx="3083710" cy="121984"/>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5791200" y="1004620"/>
            <a:ext cx="5268685" cy="454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smtClean="0">
                <a:solidFill>
                  <a:schemeClr val="tx1"/>
                </a:solidFill>
                <a:latin typeface="Arial" panose="020B0604020202020204" pitchFamily="34" charset="0"/>
                <a:cs typeface="Arial" panose="020B0604020202020204" pitchFamily="34" charset="0"/>
              </a:rPr>
              <a:t>Une marque d’Etat pour quels objectifs ?</a:t>
            </a:r>
            <a:endParaRPr lang="fr-FR" sz="1800" b="1" dirty="0">
              <a:solidFill>
                <a:schemeClr val="tx1"/>
              </a:solidFill>
              <a:latin typeface="Arial" panose="020B0604020202020204" pitchFamily="34" charset="0"/>
              <a:cs typeface="Arial" panose="020B0604020202020204" pitchFamily="34" charset="0"/>
            </a:endParaRPr>
          </a:p>
        </p:txBody>
      </p:sp>
      <p:sp>
        <p:nvSpPr>
          <p:cNvPr id="12" name="Freeform 9"/>
          <p:cNvSpPr>
            <a:spLocks noChangeAspect="1"/>
          </p:cNvSpPr>
          <p:nvPr/>
        </p:nvSpPr>
        <p:spPr bwMode="gray">
          <a:xfrm>
            <a:off x="5860800" y="1407460"/>
            <a:ext cx="4483350" cy="177350"/>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6" name="Oval 21"/>
          <p:cNvSpPr/>
          <p:nvPr/>
        </p:nvSpPr>
        <p:spPr>
          <a:xfrm>
            <a:off x="5837749" y="5072831"/>
            <a:ext cx="649522" cy="6495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9"/>
          <p:cNvSpPr/>
          <p:nvPr/>
        </p:nvSpPr>
        <p:spPr>
          <a:xfrm>
            <a:off x="6537812" y="3381430"/>
            <a:ext cx="649522" cy="649522"/>
          </a:xfrm>
          <a:prstGeom prst="ellipse">
            <a:avLst/>
          </a:prstGeom>
          <a:solidFill>
            <a:srgbClr val="2E7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24"/>
          <p:cNvSpPr txBox="1"/>
          <p:nvPr/>
        </p:nvSpPr>
        <p:spPr>
          <a:xfrm flipH="1">
            <a:off x="6808954" y="1858905"/>
            <a:ext cx="4668811" cy="677108"/>
          </a:xfrm>
          <a:prstGeom prst="rect">
            <a:avLst/>
          </a:prstGeom>
          <a:noFill/>
          <a:ln>
            <a:noFill/>
          </a:ln>
        </p:spPr>
        <p:txBody>
          <a:bodyPr wrap="square" lIns="0" tIns="0" rIns="0" bIns="0" rtlCol="0" anchor="ctr">
            <a:spAutoFit/>
          </a:bodyPr>
          <a:lstStyle/>
          <a:p>
            <a:pPr algn="just"/>
            <a:r>
              <a:rPr lang="fr-FR" sz="1600" b="1" dirty="0" smtClean="0">
                <a:solidFill>
                  <a:schemeClr val="tx2"/>
                </a:solidFill>
                <a:latin typeface="Arial" panose="020B0604020202020204" pitchFamily="34" charset="0"/>
                <a:cs typeface="Arial" panose="020B0604020202020204" pitchFamily="34" charset="0"/>
              </a:rPr>
              <a:t>Détenir une donnée fiable et de qualité</a:t>
            </a:r>
          </a:p>
          <a:p>
            <a:pPr algn="just"/>
            <a:r>
              <a:rPr lang="fr-FR" sz="1400" kern="0" dirty="0" smtClean="0">
                <a:latin typeface="Arial" panose="020B0604020202020204" pitchFamily="34" charset="0"/>
                <a:cs typeface="Arial" panose="020B0604020202020204" pitchFamily="34" charset="0"/>
              </a:rPr>
              <a:t>Homogénéiser les pratiques et garantir le respect du standard</a:t>
            </a:r>
            <a:endParaRPr lang="fr-FR" sz="1400" kern="0" dirty="0">
              <a:latin typeface="Arial" panose="020B0604020202020204" pitchFamily="34" charset="0"/>
              <a:cs typeface="Arial" panose="020B0604020202020204" pitchFamily="34" charset="0"/>
            </a:endParaRPr>
          </a:p>
        </p:txBody>
      </p:sp>
      <p:pic>
        <p:nvPicPr>
          <p:cNvPr id="24" name="Image 23"/>
          <p:cNvPicPr>
            <a:picLocks noChangeAspect="1"/>
          </p:cNvPicPr>
          <p:nvPr/>
        </p:nvPicPr>
        <p:blipFill>
          <a:blip r:embed="rId2">
            <a:lum bright="70000" contrast="-70000"/>
          </a:blip>
          <a:stretch>
            <a:fillRect/>
          </a:stretch>
        </p:blipFill>
        <p:spPr>
          <a:xfrm>
            <a:off x="6682573" y="3526191"/>
            <a:ext cx="360000" cy="360000"/>
          </a:xfrm>
          <a:prstGeom prst="rect">
            <a:avLst/>
          </a:prstGeom>
        </p:spPr>
      </p:pic>
      <p:sp>
        <p:nvSpPr>
          <p:cNvPr id="26" name="TextBox 24"/>
          <p:cNvSpPr txBox="1"/>
          <p:nvPr/>
        </p:nvSpPr>
        <p:spPr>
          <a:xfrm flipH="1">
            <a:off x="7462469" y="3278015"/>
            <a:ext cx="4015297" cy="1107996"/>
          </a:xfrm>
          <a:prstGeom prst="rect">
            <a:avLst/>
          </a:prstGeom>
          <a:noFill/>
          <a:ln>
            <a:noFill/>
          </a:ln>
        </p:spPr>
        <p:txBody>
          <a:bodyPr wrap="square" lIns="0" tIns="0" rIns="0" bIns="0" rtlCol="0" anchor="ctr">
            <a:spAutoFit/>
          </a:bodyPr>
          <a:lstStyle/>
          <a:p>
            <a:r>
              <a:rPr lang="fr-FR" sz="1600" b="1" dirty="0" smtClean="0">
                <a:solidFill>
                  <a:srgbClr val="2E72B0"/>
                </a:solidFill>
                <a:latin typeface="Arial" panose="020B0604020202020204" pitchFamily="34" charset="0"/>
                <a:cs typeface="Arial" panose="020B0604020202020204" pitchFamily="34" charset="0"/>
              </a:rPr>
              <a:t>Fédérer et mobiliser</a:t>
            </a:r>
          </a:p>
          <a:p>
            <a:pPr algn="just"/>
            <a:r>
              <a:rPr lang="fr-FR" sz="1400" kern="0" dirty="0" smtClean="0">
                <a:latin typeface="Arial" panose="020B0604020202020204" pitchFamily="34" charset="0"/>
                <a:cs typeface="Arial" panose="020B0604020202020204" pitchFamily="34" charset="0"/>
              </a:rPr>
              <a:t>Impliquer les acteurs, publics et privés, autour de l’ambition commune d’augmenter le taux de survie et d’inciter les citoyens à agir face à l’arrêt cardiaque</a:t>
            </a:r>
            <a:endParaRPr lang="fr-FR" sz="1400" kern="0" dirty="0">
              <a:latin typeface="Arial" panose="020B0604020202020204" pitchFamily="34" charset="0"/>
              <a:cs typeface="Arial" panose="020B0604020202020204" pitchFamily="34" charset="0"/>
            </a:endParaRPr>
          </a:p>
        </p:txBody>
      </p:sp>
      <p:sp>
        <p:nvSpPr>
          <p:cNvPr id="27" name="TextBox 24"/>
          <p:cNvSpPr txBox="1"/>
          <p:nvPr/>
        </p:nvSpPr>
        <p:spPr>
          <a:xfrm flipH="1">
            <a:off x="6808955" y="4994768"/>
            <a:ext cx="4668809" cy="892552"/>
          </a:xfrm>
          <a:prstGeom prst="rect">
            <a:avLst/>
          </a:prstGeom>
          <a:noFill/>
          <a:ln>
            <a:noFill/>
          </a:ln>
        </p:spPr>
        <p:txBody>
          <a:bodyPr wrap="square" lIns="0" tIns="0" rIns="0" bIns="0" rtlCol="0" anchor="ctr">
            <a:spAutoFit/>
          </a:bodyPr>
          <a:lstStyle/>
          <a:p>
            <a:pPr algn="just"/>
            <a:r>
              <a:rPr lang="fr-FR" sz="1600" b="1" dirty="0" smtClean="0">
                <a:solidFill>
                  <a:srgbClr val="C00000"/>
                </a:solidFill>
                <a:latin typeface="Arial" panose="020B0604020202020204" pitchFamily="34" charset="0"/>
                <a:cs typeface="Arial" panose="020B0604020202020204" pitchFamily="34" charset="0"/>
              </a:rPr>
              <a:t>Simplifier et moderniser l’action de l’Etat</a:t>
            </a:r>
          </a:p>
          <a:p>
            <a:pPr algn="just"/>
            <a:r>
              <a:rPr lang="fr-FR" sz="1400" kern="0" dirty="0" smtClean="0">
                <a:latin typeface="Arial" panose="020B0604020202020204" pitchFamily="34" charset="0"/>
                <a:cs typeface="Arial" panose="020B0604020202020204" pitchFamily="34" charset="0"/>
              </a:rPr>
              <a:t>Mettre à disposition une charte unique pour tous les acteurs qui souhaiteront alimenter et mettre à jour la base de données</a:t>
            </a:r>
            <a:endParaRPr lang="fr-FR" sz="1400" kern="0"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lum bright="70000" contrast="-70000"/>
          </a:blip>
          <a:stretch>
            <a:fillRect/>
          </a:stretch>
        </p:blipFill>
        <p:spPr>
          <a:xfrm>
            <a:off x="5982510" y="2046887"/>
            <a:ext cx="360000" cy="360000"/>
          </a:xfrm>
          <a:prstGeom prst="rect">
            <a:avLst/>
          </a:prstGeom>
        </p:spPr>
      </p:pic>
      <p:sp>
        <p:nvSpPr>
          <p:cNvPr id="29" name="Rectangle 28"/>
          <p:cNvSpPr/>
          <p:nvPr/>
        </p:nvSpPr>
        <p:spPr>
          <a:xfrm>
            <a:off x="1640856" y="231158"/>
            <a:ext cx="83058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panose="020B0604020202020204" pitchFamily="34" charset="0"/>
                <a:cs typeface="Arial" panose="020B0604020202020204" pitchFamily="34" charset="0"/>
              </a:rPr>
              <a:t>Qu’est-ce que « Géo’DAE – Base nationale des défibrillateurs » ?</a:t>
            </a:r>
            <a:endParaRPr lang="fr-FR" sz="2000" b="1" dirty="0">
              <a:solidFill>
                <a:schemeClr val="tx1"/>
              </a:solidFill>
              <a:latin typeface="Arial" panose="020B0604020202020204" pitchFamily="34" charset="0"/>
              <a:cs typeface="Arial" panose="020B0604020202020204" pitchFamily="34" charset="0"/>
            </a:endParaRPr>
          </a:p>
        </p:txBody>
      </p:sp>
      <p:sp>
        <p:nvSpPr>
          <p:cNvPr id="31"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8</a:t>
            </a:fld>
            <a:endParaRPr lang="fr-FR" sz="1050" dirty="0">
              <a:solidFill>
                <a:srgbClr val="FFFFFF"/>
              </a:solidFill>
              <a:latin typeface="Arial"/>
              <a:ea typeface="+mn-ea"/>
              <a:cs typeface="+mn-cs"/>
            </a:endParaRPr>
          </a:p>
        </p:txBody>
      </p:sp>
      <p:grpSp>
        <p:nvGrpSpPr>
          <p:cNvPr id="19" name="Group 1027">
            <a:extLst>
              <a:ext uri="{FF2B5EF4-FFF2-40B4-BE49-F238E27FC236}">
                <a16:creationId xmlns:a16="http://schemas.microsoft.com/office/drawing/2014/main" id="{4B2BAC98-2013-8C45-999F-6B10B332FA31}"/>
              </a:ext>
            </a:extLst>
          </p:cNvPr>
          <p:cNvGrpSpPr>
            <a:grpSpLocks noChangeAspect="1"/>
          </p:cNvGrpSpPr>
          <p:nvPr/>
        </p:nvGrpSpPr>
        <p:grpSpPr>
          <a:xfrm>
            <a:off x="5971984" y="5120192"/>
            <a:ext cx="403924" cy="504000"/>
            <a:chOff x="1653986" y="3212731"/>
            <a:chExt cx="254102" cy="317060"/>
          </a:xfrm>
          <a:solidFill>
            <a:schemeClr val="bg1"/>
          </a:solidFill>
        </p:grpSpPr>
        <p:sp>
          <p:nvSpPr>
            <p:cNvPr id="20" name="Freeform 516">
              <a:extLst>
                <a:ext uri="{FF2B5EF4-FFF2-40B4-BE49-F238E27FC236}">
                  <a16:creationId xmlns:a16="http://schemas.microsoft.com/office/drawing/2014/main" id="{A978A539-A8EA-A04C-94CC-4471F06D2EFC}"/>
                </a:ext>
              </a:extLst>
            </p:cNvPr>
            <p:cNvSpPr/>
            <p:nvPr/>
          </p:nvSpPr>
          <p:spPr>
            <a:xfrm>
              <a:off x="1653986" y="3415247"/>
              <a:ext cx="254102" cy="114544"/>
            </a:xfrm>
            <a:custGeom>
              <a:avLst/>
              <a:gdLst>
                <a:gd name="connsiteX0" fmla="*/ 246487 w 254102"/>
                <a:gd name="connsiteY0" fmla="*/ 46930 h 114544"/>
                <a:gd name="connsiteX1" fmla="*/ 239721 w 254102"/>
                <a:gd name="connsiteY1" fmla="*/ 45218 h 114544"/>
                <a:gd name="connsiteX2" fmla="*/ 239714 w 254102"/>
                <a:gd name="connsiteY2" fmla="*/ 45218 h 114544"/>
                <a:gd name="connsiteX3" fmla="*/ 197666 w 254102"/>
                <a:gd name="connsiteY3" fmla="*/ 44261 h 114544"/>
                <a:gd name="connsiteX4" fmla="*/ 198594 w 254102"/>
                <a:gd name="connsiteY4" fmla="*/ 41563 h 114544"/>
                <a:gd name="connsiteX5" fmla="*/ 199029 w 254102"/>
                <a:gd name="connsiteY5" fmla="*/ 39664 h 114544"/>
                <a:gd name="connsiteX6" fmla="*/ 188233 w 254102"/>
                <a:gd name="connsiteY6" fmla="*/ 22490 h 114544"/>
                <a:gd name="connsiteX7" fmla="*/ 130161 w 254102"/>
                <a:gd name="connsiteY7" fmla="*/ 8885 h 114544"/>
                <a:gd name="connsiteX8" fmla="*/ 128348 w 254102"/>
                <a:gd name="connsiteY8" fmla="*/ 8842 h 114544"/>
                <a:gd name="connsiteX9" fmla="*/ 46906 w 254102"/>
                <a:gd name="connsiteY9" fmla="*/ 23778 h 114544"/>
                <a:gd name="connsiteX10" fmla="*/ 46906 w 254102"/>
                <a:gd name="connsiteY10" fmla="*/ 14346 h 114544"/>
                <a:gd name="connsiteX11" fmla="*/ 32448 w 254102"/>
                <a:gd name="connsiteY11" fmla="*/ 0 h 114544"/>
                <a:gd name="connsiteX12" fmla="*/ 14458 w 254102"/>
                <a:gd name="connsiteY12" fmla="*/ 0 h 114544"/>
                <a:gd name="connsiteX13" fmla="*/ 0 w 254102"/>
                <a:gd name="connsiteY13" fmla="*/ 14346 h 114544"/>
                <a:gd name="connsiteX14" fmla="*/ 0 w 254102"/>
                <a:gd name="connsiteY14" fmla="*/ 100199 h 114544"/>
                <a:gd name="connsiteX15" fmla="*/ 14458 w 254102"/>
                <a:gd name="connsiteY15" fmla="*/ 114545 h 114544"/>
                <a:gd name="connsiteX16" fmla="*/ 32448 w 254102"/>
                <a:gd name="connsiteY16" fmla="*/ 114545 h 114544"/>
                <a:gd name="connsiteX17" fmla="*/ 46906 w 254102"/>
                <a:gd name="connsiteY17" fmla="*/ 100199 h 114544"/>
                <a:gd name="connsiteX18" fmla="*/ 46906 w 254102"/>
                <a:gd name="connsiteY18" fmla="*/ 90853 h 114544"/>
                <a:gd name="connsiteX19" fmla="*/ 233051 w 254102"/>
                <a:gd name="connsiteY19" fmla="*/ 76248 h 114544"/>
                <a:gd name="connsiteX20" fmla="*/ 243419 w 254102"/>
                <a:gd name="connsiteY20" fmla="*/ 73449 h 114544"/>
                <a:gd name="connsiteX21" fmla="*/ 253592 w 254102"/>
                <a:gd name="connsiteY21" fmla="*/ 55815 h 114544"/>
                <a:gd name="connsiteX22" fmla="*/ 246487 w 254102"/>
                <a:gd name="connsiteY22" fmla="*/ 46930 h 114544"/>
                <a:gd name="connsiteX23" fmla="*/ 38118 w 254102"/>
                <a:gd name="connsiteY23" fmla="*/ 100199 h 114544"/>
                <a:gd name="connsiteX24" fmla="*/ 32448 w 254102"/>
                <a:gd name="connsiteY24" fmla="*/ 105818 h 114544"/>
                <a:gd name="connsiteX25" fmla="*/ 14458 w 254102"/>
                <a:gd name="connsiteY25" fmla="*/ 105818 h 114544"/>
                <a:gd name="connsiteX26" fmla="*/ 8795 w 254102"/>
                <a:gd name="connsiteY26" fmla="*/ 100199 h 114544"/>
                <a:gd name="connsiteX27" fmla="*/ 8795 w 254102"/>
                <a:gd name="connsiteY27" fmla="*/ 14346 h 114544"/>
                <a:gd name="connsiteX28" fmla="*/ 14458 w 254102"/>
                <a:gd name="connsiteY28" fmla="*/ 8727 h 114544"/>
                <a:gd name="connsiteX29" fmla="*/ 32448 w 254102"/>
                <a:gd name="connsiteY29" fmla="*/ 8727 h 114544"/>
                <a:gd name="connsiteX30" fmla="*/ 38118 w 254102"/>
                <a:gd name="connsiteY30" fmla="*/ 14346 h 114544"/>
                <a:gd name="connsiteX31" fmla="*/ 245268 w 254102"/>
                <a:gd name="connsiteY31" fmla="*/ 60226 h 114544"/>
                <a:gd name="connsiteX32" fmla="*/ 241114 w 254102"/>
                <a:gd name="connsiteY32" fmla="*/ 65032 h 114544"/>
                <a:gd name="connsiteX33" fmla="*/ 230738 w 254102"/>
                <a:gd name="connsiteY33" fmla="*/ 67830 h 114544"/>
                <a:gd name="connsiteX34" fmla="*/ 46906 w 254102"/>
                <a:gd name="connsiteY34" fmla="*/ 82047 h 114544"/>
                <a:gd name="connsiteX35" fmla="*/ 46906 w 254102"/>
                <a:gd name="connsiteY35" fmla="*/ 32649 h 114544"/>
                <a:gd name="connsiteX36" fmla="*/ 129037 w 254102"/>
                <a:gd name="connsiteY36" fmla="*/ 17591 h 114544"/>
                <a:gd name="connsiteX37" fmla="*/ 186210 w 254102"/>
                <a:gd name="connsiteY37" fmla="*/ 30987 h 114544"/>
                <a:gd name="connsiteX38" fmla="*/ 190452 w 254102"/>
                <a:gd name="connsiteY38" fmla="*/ 37736 h 114544"/>
                <a:gd name="connsiteX39" fmla="*/ 190017 w 254102"/>
                <a:gd name="connsiteY39" fmla="*/ 39635 h 114544"/>
                <a:gd name="connsiteX40" fmla="*/ 184085 w 254102"/>
                <a:gd name="connsiteY40" fmla="*/ 43952 h 114544"/>
                <a:gd name="connsiteX41" fmla="*/ 183418 w 254102"/>
                <a:gd name="connsiteY41" fmla="*/ 43937 h 114544"/>
                <a:gd name="connsiteX42" fmla="*/ 132590 w 254102"/>
                <a:gd name="connsiteY42" fmla="*/ 36851 h 114544"/>
                <a:gd name="connsiteX43" fmla="*/ 130675 w 254102"/>
                <a:gd name="connsiteY43" fmla="*/ 37002 h 114544"/>
                <a:gd name="connsiteX44" fmla="*/ 103361 w 254102"/>
                <a:gd name="connsiteY44" fmla="*/ 45412 h 114544"/>
                <a:gd name="connsiteX45" fmla="*/ 100468 w 254102"/>
                <a:gd name="connsiteY45" fmla="*/ 50873 h 114544"/>
                <a:gd name="connsiteX46" fmla="*/ 104666 w 254102"/>
                <a:gd name="connsiteY46" fmla="*/ 53945 h 114544"/>
                <a:gd name="connsiteX47" fmla="*/ 105964 w 254102"/>
                <a:gd name="connsiteY47" fmla="*/ 53743 h 114544"/>
                <a:gd name="connsiteX48" fmla="*/ 132336 w 254102"/>
                <a:gd name="connsiteY48" fmla="*/ 45621 h 114544"/>
                <a:gd name="connsiteX49" fmla="*/ 182447 w 254102"/>
                <a:gd name="connsiteY49" fmla="*/ 52614 h 114544"/>
                <a:gd name="connsiteX50" fmla="*/ 182860 w 254102"/>
                <a:gd name="connsiteY50" fmla="*/ 52635 h 114544"/>
                <a:gd name="connsiteX51" fmla="*/ 182962 w 254102"/>
                <a:gd name="connsiteY51" fmla="*/ 52657 h 114544"/>
                <a:gd name="connsiteX52" fmla="*/ 183897 w 254102"/>
                <a:gd name="connsiteY52" fmla="*/ 52679 h 114544"/>
                <a:gd name="connsiteX53" fmla="*/ 185354 w 254102"/>
                <a:gd name="connsiteY53" fmla="*/ 52715 h 114544"/>
                <a:gd name="connsiteX54" fmla="*/ 239620 w 254102"/>
                <a:gd name="connsiteY54" fmla="*/ 53938 h 114544"/>
                <a:gd name="connsiteX55" fmla="*/ 242310 w 254102"/>
                <a:gd name="connsiteY55" fmla="*/ 54614 h 114544"/>
                <a:gd name="connsiteX56" fmla="*/ 245268 w 254102"/>
                <a:gd name="connsiteY56" fmla="*/ 60226 h 1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4102" h="114544">
                  <a:moveTo>
                    <a:pt x="246487" y="46930"/>
                  </a:moveTo>
                  <a:cubicBezTo>
                    <a:pt x="244405" y="45822"/>
                    <a:pt x="242085" y="45232"/>
                    <a:pt x="239721" y="45218"/>
                  </a:cubicBezTo>
                  <a:lnTo>
                    <a:pt x="239714" y="45218"/>
                  </a:lnTo>
                  <a:lnTo>
                    <a:pt x="197666" y="44261"/>
                  </a:lnTo>
                  <a:cubicBezTo>
                    <a:pt x="198065" y="43398"/>
                    <a:pt x="198377" y="42491"/>
                    <a:pt x="198594" y="41563"/>
                  </a:cubicBezTo>
                  <a:lnTo>
                    <a:pt x="199029" y="39664"/>
                  </a:lnTo>
                  <a:cubicBezTo>
                    <a:pt x="200762" y="31973"/>
                    <a:pt x="195955" y="24325"/>
                    <a:pt x="188233" y="22490"/>
                  </a:cubicBezTo>
                  <a:lnTo>
                    <a:pt x="130161" y="8885"/>
                  </a:lnTo>
                  <a:cubicBezTo>
                    <a:pt x="129566" y="8749"/>
                    <a:pt x="128950" y="8734"/>
                    <a:pt x="128348" y="8842"/>
                  </a:cubicBezTo>
                  <a:lnTo>
                    <a:pt x="46906" y="23778"/>
                  </a:lnTo>
                  <a:lnTo>
                    <a:pt x="46906" y="14346"/>
                  </a:lnTo>
                  <a:cubicBezTo>
                    <a:pt x="46899" y="6425"/>
                    <a:pt x="40431" y="7"/>
                    <a:pt x="32448" y="0"/>
                  </a:cubicBezTo>
                  <a:lnTo>
                    <a:pt x="14458" y="0"/>
                  </a:lnTo>
                  <a:cubicBezTo>
                    <a:pt x="6475" y="7"/>
                    <a:pt x="7" y="6425"/>
                    <a:pt x="0" y="14346"/>
                  </a:cubicBezTo>
                  <a:lnTo>
                    <a:pt x="0" y="100199"/>
                  </a:lnTo>
                  <a:cubicBezTo>
                    <a:pt x="7" y="108120"/>
                    <a:pt x="6475" y="114538"/>
                    <a:pt x="14458" y="114545"/>
                  </a:cubicBezTo>
                  <a:lnTo>
                    <a:pt x="32448" y="114545"/>
                  </a:lnTo>
                  <a:cubicBezTo>
                    <a:pt x="40431" y="114538"/>
                    <a:pt x="46899" y="108120"/>
                    <a:pt x="46906" y="100199"/>
                  </a:cubicBezTo>
                  <a:lnTo>
                    <a:pt x="46906" y="90853"/>
                  </a:lnTo>
                  <a:cubicBezTo>
                    <a:pt x="109329" y="97645"/>
                    <a:pt x="172477" y="92688"/>
                    <a:pt x="233051" y="76248"/>
                  </a:cubicBezTo>
                  <a:lnTo>
                    <a:pt x="243419" y="73449"/>
                  </a:lnTo>
                  <a:cubicBezTo>
                    <a:pt x="251134" y="71363"/>
                    <a:pt x="255688" y="63470"/>
                    <a:pt x="253592" y="55815"/>
                  </a:cubicBezTo>
                  <a:cubicBezTo>
                    <a:pt x="252548" y="52010"/>
                    <a:pt x="249982" y="48801"/>
                    <a:pt x="246487" y="46930"/>
                  </a:cubicBezTo>
                  <a:close/>
                  <a:moveTo>
                    <a:pt x="38118" y="100199"/>
                  </a:moveTo>
                  <a:cubicBezTo>
                    <a:pt x="38111" y="103300"/>
                    <a:pt x="35573" y="105811"/>
                    <a:pt x="32448" y="105818"/>
                  </a:cubicBezTo>
                  <a:lnTo>
                    <a:pt x="14458" y="105818"/>
                  </a:lnTo>
                  <a:cubicBezTo>
                    <a:pt x="11333" y="105811"/>
                    <a:pt x="8795" y="103300"/>
                    <a:pt x="8795" y="100199"/>
                  </a:cubicBezTo>
                  <a:lnTo>
                    <a:pt x="8795" y="14346"/>
                  </a:lnTo>
                  <a:cubicBezTo>
                    <a:pt x="8795" y="11245"/>
                    <a:pt x="11333" y="8727"/>
                    <a:pt x="14458" y="8727"/>
                  </a:cubicBezTo>
                  <a:lnTo>
                    <a:pt x="32448" y="8727"/>
                  </a:lnTo>
                  <a:cubicBezTo>
                    <a:pt x="35573" y="8727"/>
                    <a:pt x="38111" y="11245"/>
                    <a:pt x="38118" y="14346"/>
                  </a:cubicBezTo>
                  <a:close/>
                  <a:moveTo>
                    <a:pt x="245268" y="60226"/>
                  </a:moveTo>
                  <a:cubicBezTo>
                    <a:pt x="245036" y="62535"/>
                    <a:pt x="243376" y="64456"/>
                    <a:pt x="241114" y="65032"/>
                  </a:cubicBezTo>
                  <a:lnTo>
                    <a:pt x="230738" y="67830"/>
                  </a:lnTo>
                  <a:cubicBezTo>
                    <a:pt x="170911" y="84011"/>
                    <a:pt x="108538" y="88831"/>
                    <a:pt x="46906" y="82047"/>
                  </a:cubicBezTo>
                  <a:lnTo>
                    <a:pt x="46906" y="32649"/>
                  </a:lnTo>
                  <a:lnTo>
                    <a:pt x="129037" y="17591"/>
                  </a:lnTo>
                  <a:lnTo>
                    <a:pt x="186210" y="30987"/>
                  </a:lnTo>
                  <a:cubicBezTo>
                    <a:pt x="189248" y="31707"/>
                    <a:pt x="191133" y="34714"/>
                    <a:pt x="190452" y="37736"/>
                  </a:cubicBezTo>
                  <a:lnTo>
                    <a:pt x="190017" y="39635"/>
                  </a:lnTo>
                  <a:cubicBezTo>
                    <a:pt x="189364" y="42318"/>
                    <a:pt x="186855" y="44146"/>
                    <a:pt x="184085" y="43952"/>
                  </a:cubicBezTo>
                  <a:lnTo>
                    <a:pt x="183418" y="43937"/>
                  </a:lnTo>
                  <a:lnTo>
                    <a:pt x="132590" y="36851"/>
                  </a:lnTo>
                  <a:cubicBezTo>
                    <a:pt x="131944" y="36757"/>
                    <a:pt x="131292" y="36807"/>
                    <a:pt x="130675" y="37002"/>
                  </a:cubicBezTo>
                  <a:lnTo>
                    <a:pt x="103361" y="45412"/>
                  </a:lnTo>
                  <a:cubicBezTo>
                    <a:pt x="101041" y="46124"/>
                    <a:pt x="99750" y="48571"/>
                    <a:pt x="100468" y="50873"/>
                  </a:cubicBezTo>
                  <a:cubicBezTo>
                    <a:pt x="101041" y="52693"/>
                    <a:pt x="102738" y="53938"/>
                    <a:pt x="104666" y="53945"/>
                  </a:cubicBezTo>
                  <a:cubicBezTo>
                    <a:pt x="105109" y="53945"/>
                    <a:pt x="105544" y="53873"/>
                    <a:pt x="105964" y="53743"/>
                  </a:cubicBezTo>
                  <a:lnTo>
                    <a:pt x="132336" y="45621"/>
                  </a:lnTo>
                  <a:lnTo>
                    <a:pt x="182447" y="52614"/>
                  </a:lnTo>
                  <a:cubicBezTo>
                    <a:pt x="182585" y="52635"/>
                    <a:pt x="182722" y="52614"/>
                    <a:pt x="182860" y="52635"/>
                  </a:cubicBezTo>
                  <a:lnTo>
                    <a:pt x="182962" y="52657"/>
                  </a:lnTo>
                  <a:lnTo>
                    <a:pt x="183897" y="52679"/>
                  </a:lnTo>
                  <a:cubicBezTo>
                    <a:pt x="184383" y="52693"/>
                    <a:pt x="184869" y="52743"/>
                    <a:pt x="185354" y="52715"/>
                  </a:cubicBezTo>
                  <a:lnTo>
                    <a:pt x="239620" y="53938"/>
                  </a:lnTo>
                  <a:cubicBezTo>
                    <a:pt x="240555" y="53938"/>
                    <a:pt x="241483" y="54168"/>
                    <a:pt x="242310" y="54614"/>
                  </a:cubicBezTo>
                  <a:cubicBezTo>
                    <a:pt x="244384" y="55686"/>
                    <a:pt x="245566" y="57923"/>
                    <a:pt x="245268" y="60226"/>
                  </a:cubicBezTo>
                  <a:close/>
                </a:path>
              </a:pathLst>
            </a:custGeom>
            <a:grpFill/>
            <a:ln w="6350" cap="flat">
              <a:solidFill>
                <a:schemeClr val="bg1"/>
              </a:solidFill>
              <a:prstDash val="solid"/>
              <a:miter/>
            </a:ln>
          </p:spPr>
          <p:txBody>
            <a:bodyPr rtlCol="0" anchor="ctr"/>
            <a:lstStyle/>
            <a:p>
              <a:endParaRPr lang="en-US"/>
            </a:p>
          </p:txBody>
        </p:sp>
        <p:sp>
          <p:nvSpPr>
            <p:cNvPr id="21" name="Freeform 517">
              <a:extLst>
                <a:ext uri="{FF2B5EF4-FFF2-40B4-BE49-F238E27FC236}">
                  <a16:creationId xmlns:a16="http://schemas.microsoft.com/office/drawing/2014/main" id="{44323011-05B2-CE40-88C5-7F4E624CAE60}"/>
                </a:ext>
              </a:extLst>
            </p:cNvPr>
            <p:cNvSpPr/>
            <p:nvPr/>
          </p:nvSpPr>
          <p:spPr>
            <a:xfrm>
              <a:off x="1737185" y="3251309"/>
              <a:ext cx="87688" cy="137107"/>
            </a:xfrm>
            <a:custGeom>
              <a:avLst/>
              <a:gdLst>
                <a:gd name="connsiteX0" fmla="*/ 7358 w 87688"/>
                <a:gd name="connsiteY0" fmla="*/ 67563 h 137107"/>
                <a:gd name="connsiteX1" fmla="*/ 23375 w 87688"/>
                <a:gd name="connsiteY1" fmla="*/ 116123 h 137107"/>
                <a:gd name="connsiteX2" fmla="*/ 23447 w 87688"/>
                <a:gd name="connsiteY2" fmla="*/ 118231 h 137107"/>
                <a:gd name="connsiteX3" fmla="*/ 43859 w 87688"/>
                <a:gd name="connsiteY3" fmla="*/ 137095 h 137107"/>
                <a:gd name="connsiteX4" fmla="*/ 62870 w 87688"/>
                <a:gd name="connsiteY4" fmla="*/ 118231 h 137107"/>
                <a:gd name="connsiteX5" fmla="*/ 79837 w 87688"/>
                <a:gd name="connsiteY5" fmla="*/ 68322 h 137107"/>
                <a:gd name="connsiteX6" fmla="*/ 73080 w 87688"/>
                <a:gd name="connsiteY6" fmla="*/ 11089 h 137107"/>
                <a:gd name="connsiteX7" fmla="*/ 11186 w 87688"/>
                <a:gd name="connsiteY7" fmla="*/ 14483 h 137107"/>
                <a:gd name="connsiteX8" fmla="*/ 295 w 87688"/>
                <a:gd name="connsiteY8" fmla="*/ 38550 h 137107"/>
                <a:gd name="connsiteX9" fmla="*/ 7358 w 87688"/>
                <a:gd name="connsiteY9" fmla="*/ 67563 h 137107"/>
                <a:gd name="connsiteX10" fmla="*/ 43162 w 87688"/>
                <a:gd name="connsiteY10" fmla="*/ 128383 h 137107"/>
                <a:gd name="connsiteX11" fmla="*/ 32235 w 87688"/>
                <a:gd name="connsiteY11" fmla="*/ 117922 h 137107"/>
                <a:gd name="connsiteX12" fmla="*/ 32163 w 87688"/>
                <a:gd name="connsiteY12" fmla="*/ 115814 h 137107"/>
                <a:gd name="connsiteX13" fmla="*/ 31082 w 87688"/>
                <a:gd name="connsiteY13" fmla="*/ 104806 h 137107"/>
                <a:gd name="connsiteX14" fmla="*/ 43278 w 87688"/>
                <a:gd name="connsiteY14" fmla="*/ 106605 h 137107"/>
                <a:gd name="connsiteX15" fmla="*/ 55474 w 87688"/>
                <a:gd name="connsiteY15" fmla="*/ 104777 h 137107"/>
                <a:gd name="connsiteX16" fmla="*/ 54082 w 87688"/>
                <a:gd name="connsiteY16" fmla="*/ 117922 h 137107"/>
                <a:gd name="connsiteX17" fmla="*/ 43162 w 87688"/>
                <a:gd name="connsiteY17" fmla="*/ 128383 h 137107"/>
                <a:gd name="connsiteX18" fmla="*/ 9040 w 87688"/>
                <a:gd name="connsiteY18" fmla="*/ 39509 h 137107"/>
                <a:gd name="connsiteX19" fmla="*/ 39827 w 87688"/>
                <a:gd name="connsiteY19" fmla="*/ 8956 h 137107"/>
                <a:gd name="connsiteX20" fmla="*/ 43895 w 87688"/>
                <a:gd name="connsiteY20" fmla="*/ 8731 h 137107"/>
                <a:gd name="connsiteX21" fmla="*/ 67214 w 87688"/>
                <a:gd name="connsiteY21" fmla="*/ 17588 h 137107"/>
                <a:gd name="connsiteX22" fmla="*/ 72623 w 87688"/>
                <a:gd name="connsiteY22" fmla="*/ 63326 h 137107"/>
                <a:gd name="connsiteX23" fmla="*/ 57751 w 87688"/>
                <a:gd name="connsiteY23" fmla="*/ 94676 h 137107"/>
                <a:gd name="connsiteX24" fmla="*/ 29226 w 87688"/>
                <a:gd name="connsiteY24" fmla="*/ 94743 h 137107"/>
                <a:gd name="connsiteX25" fmla="*/ 29081 w 87688"/>
                <a:gd name="connsiteY25" fmla="*/ 94698 h 137107"/>
                <a:gd name="connsiteX26" fmla="*/ 14666 w 87688"/>
                <a:gd name="connsiteY26" fmla="*/ 62715 h 137107"/>
                <a:gd name="connsiteX27" fmla="*/ 9040 w 87688"/>
                <a:gd name="connsiteY27" fmla="*/ 39509 h 13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688" h="137107">
                  <a:moveTo>
                    <a:pt x="7358" y="67563"/>
                  </a:moveTo>
                  <a:cubicBezTo>
                    <a:pt x="17139" y="81960"/>
                    <a:pt x="22686" y="98775"/>
                    <a:pt x="23375" y="116123"/>
                  </a:cubicBezTo>
                  <a:lnTo>
                    <a:pt x="23447" y="118231"/>
                  </a:lnTo>
                  <a:cubicBezTo>
                    <a:pt x="23839" y="129037"/>
                    <a:pt x="32975" y="137477"/>
                    <a:pt x="43859" y="137095"/>
                  </a:cubicBezTo>
                  <a:cubicBezTo>
                    <a:pt x="54205" y="136728"/>
                    <a:pt x="62501" y="128491"/>
                    <a:pt x="62870" y="118231"/>
                  </a:cubicBezTo>
                  <a:cubicBezTo>
                    <a:pt x="63552" y="100324"/>
                    <a:pt x="69447" y="82988"/>
                    <a:pt x="79837" y="68322"/>
                  </a:cubicBezTo>
                  <a:cubicBezTo>
                    <a:pt x="92483" y="50291"/>
                    <a:pt x="89583" y="25733"/>
                    <a:pt x="73080" y="11089"/>
                  </a:cubicBezTo>
                  <a:cubicBezTo>
                    <a:pt x="55039" y="-4933"/>
                    <a:pt x="27334" y="-3413"/>
                    <a:pt x="11186" y="14483"/>
                  </a:cubicBezTo>
                  <a:cubicBezTo>
                    <a:pt x="5132" y="21193"/>
                    <a:pt x="1325" y="29602"/>
                    <a:pt x="295" y="38550"/>
                  </a:cubicBezTo>
                  <a:cubicBezTo>
                    <a:pt x="-908" y="48747"/>
                    <a:pt x="1593" y="59037"/>
                    <a:pt x="7358" y="67563"/>
                  </a:cubicBezTo>
                  <a:close/>
                  <a:moveTo>
                    <a:pt x="43162" y="128383"/>
                  </a:moveTo>
                  <a:cubicBezTo>
                    <a:pt x="37267" y="128404"/>
                    <a:pt x="32424" y="123764"/>
                    <a:pt x="32235" y="117922"/>
                  </a:cubicBezTo>
                  <a:lnTo>
                    <a:pt x="32163" y="115814"/>
                  </a:lnTo>
                  <a:cubicBezTo>
                    <a:pt x="32011" y="112123"/>
                    <a:pt x="31648" y="108454"/>
                    <a:pt x="31082" y="104806"/>
                  </a:cubicBezTo>
                  <a:cubicBezTo>
                    <a:pt x="35034" y="105993"/>
                    <a:pt x="39145" y="106605"/>
                    <a:pt x="43278" y="106605"/>
                  </a:cubicBezTo>
                  <a:cubicBezTo>
                    <a:pt x="47411" y="106576"/>
                    <a:pt x="51515" y="105964"/>
                    <a:pt x="55474" y="104777"/>
                  </a:cubicBezTo>
                  <a:cubicBezTo>
                    <a:pt x="54720" y="109123"/>
                    <a:pt x="54249" y="113519"/>
                    <a:pt x="54082" y="117922"/>
                  </a:cubicBezTo>
                  <a:cubicBezTo>
                    <a:pt x="53894" y="123771"/>
                    <a:pt x="49050" y="128397"/>
                    <a:pt x="43162" y="128383"/>
                  </a:cubicBezTo>
                  <a:close/>
                  <a:moveTo>
                    <a:pt x="9040" y="39509"/>
                  </a:moveTo>
                  <a:cubicBezTo>
                    <a:pt x="10925" y="23474"/>
                    <a:pt x="23665" y="10828"/>
                    <a:pt x="39827" y="8956"/>
                  </a:cubicBezTo>
                  <a:cubicBezTo>
                    <a:pt x="41176" y="8807"/>
                    <a:pt x="42532" y="8732"/>
                    <a:pt x="43895" y="8731"/>
                  </a:cubicBezTo>
                  <a:cubicBezTo>
                    <a:pt x="52502" y="8707"/>
                    <a:pt x="60818" y="11864"/>
                    <a:pt x="67214" y="17588"/>
                  </a:cubicBezTo>
                  <a:cubicBezTo>
                    <a:pt x="80403" y="29289"/>
                    <a:pt x="82723" y="48914"/>
                    <a:pt x="72623" y="63326"/>
                  </a:cubicBezTo>
                  <a:cubicBezTo>
                    <a:pt x="65916" y="72866"/>
                    <a:pt x="60884" y="83467"/>
                    <a:pt x="57751" y="94676"/>
                  </a:cubicBezTo>
                  <a:cubicBezTo>
                    <a:pt x="48738" y="98967"/>
                    <a:pt x="38254" y="98991"/>
                    <a:pt x="29226" y="94743"/>
                  </a:cubicBezTo>
                  <a:cubicBezTo>
                    <a:pt x="29175" y="94718"/>
                    <a:pt x="29125" y="94718"/>
                    <a:pt x="29081" y="94698"/>
                  </a:cubicBezTo>
                  <a:cubicBezTo>
                    <a:pt x="26137" y="83304"/>
                    <a:pt x="21265" y="72489"/>
                    <a:pt x="14666" y="62715"/>
                  </a:cubicBezTo>
                  <a:cubicBezTo>
                    <a:pt x="10062" y="55894"/>
                    <a:pt x="8061" y="47663"/>
                    <a:pt x="9040" y="39509"/>
                  </a:cubicBezTo>
                  <a:close/>
                </a:path>
              </a:pathLst>
            </a:custGeom>
            <a:grpFill/>
            <a:ln w="6350" cap="flat">
              <a:solidFill>
                <a:schemeClr val="bg1"/>
              </a:solidFill>
              <a:prstDash val="solid"/>
              <a:miter/>
            </a:ln>
          </p:spPr>
          <p:txBody>
            <a:bodyPr rtlCol="0" anchor="ctr"/>
            <a:lstStyle/>
            <a:p>
              <a:endParaRPr lang="en-US"/>
            </a:p>
          </p:txBody>
        </p:sp>
        <p:sp>
          <p:nvSpPr>
            <p:cNvPr id="22" name="Freeform 518">
              <a:extLst>
                <a:ext uri="{FF2B5EF4-FFF2-40B4-BE49-F238E27FC236}">
                  <a16:creationId xmlns:a16="http://schemas.microsoft.com/office/drawing/2014/main" id="{D90919C7-BB82-6F4B-A83C-14DAC52AAAA7}"/>
                </a:ext>
              </a:extLst>
            </p:cNvPr>
            <p:cNvSpPr/>
            <p:nvPr/>
          </p:nvSpPr>
          <p:spPr>
            <a:xfrm>
              <a:off x="1776635" y="3212731"/>
              <a:ext cx="8795" cy="22250"/>
            </a:xfrm>
            <a:custGeom>
              <a:avLst/>
              <a:gdLst>
                <a:gd name="connsiteX0" fmla="*/ 4401 w 8795"/>
                <a:gd name="connsiteY0" fmla="*/ 22251 h 22250"/>
                <a:gd name="connsiteX1" fmla="*/ 8795 w 8795"/>
                <a:gd name="connsiteY1" fmla="*/ 17891 h 22250"/>
                <a:gd name="connsiteX2" fmla="*/ 8795 w 8795"/>
                <a:gd name="connsiteY2" fmla="*/ 4345 h 22250"/>
                <a:gd name="connsiteX3" fmla="*/ 4380 w 8795"/>
                <a:gd name="connsiteY3" fmla="*/ 0 h 22250"/>
                <a:gd name="connsiteX4" fmla="*/ 0 w 8795"/>
                <a:gd name="connsiteY4" fmla="*/ 4345 h 22250"/>
                <a:gd name="connsiteX5" fmla="*/ 0 w 8795"/>
                <a:gd name="connsiteY5" fmla="*/ 17891 h 22250"/>
                <a:gd name="connsiteX6" fmla="*/ 4401 w 8795"/>
                <a:gd name="connsiteY6" fmla="*/ 22251 h 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 h="22250">
                  <a:moveTo>
                    <a:pt x="4401" y="22251"/>
                  </a:moveTo>
                  <a:cubicBezTo>
                    <a:pt x="6830" y="22251"/>
                    <a:pt x="8795" y="20300"/>
                    <a:pt x="8795" y="17891"/>
                  </a:cubicBezTo>
                  <a:lnTo>
                    <a:pt x="8795" y="4345"/>
                  </a:lnTo>
                  <a:cubicBezTo>
                    <a:pt x="8788" y="1935"/>
                    <a:pt x="6809" y="-10"/>
                    <a:pt x="4380" y="0"/>
                  </a:cubicBezTo>
                  <a:cubicBezTo>
                    <a:pt x="1965" y="9"/>
                    <a:pt x="14" y="1949"/>
                    <a:pt x="0" y="4345"/>
                  </a:cubicBezTo>
                  <a:lnTo>
                    <a:pt x="0" y="17891"/>
                  </a:lnTo>
                  <a:cubicBezTo>
                    <a:pt x="7" y="20300"/>
                    <a:pt x="1972" y="22251"/>
                    <a:pt x="4401" y="22251"/>
                  </a:cubicBezTo>
                  <a:close/>
                </a:path>
              </a:pathLst>
            </a:custGeom>
            <a:grpFill/>
            <a:ln w="6350" cap="flat">
              <a:solidFill>
                <a:schemeClr val="bg1"/>
              </a:solidFill>
              <a:prstDash val="solid"/>
              <a:miter/>
            </a:ln>
          </p:spPr>
          <p:txBody>
            <a:bodyPr rtlCol="0" anchor="ctr"/>
            <a:lstStyle/>
            <a:p>
              <a:endParaRPr lang="en-US"/>
            </a:p>
          </p:txBody>
        </p:sp>
        <p:sp>
          <p:nvSpPr>
            <p:cNvPr id="23" name="Freeform 519">
              <a:extLst>
                <a:ext uri="{FF2B5EF4-FFF2-40B4-BE49-F238E27FC236}">
                  <a16:creationId xmlns:a16="http://schemas.microsoft.com/office/drawing/2014/main" id="{07632408-4C34-D24E-B204-D1AC5100B749}"/>
                </a:ext>
              </a:extLst>
            </p:cNvPr>
            <p:cNvSpPr/>
            <p:nvPr/>
          </p:nvSpPr>
          <p:spPr>
            <a:xfrm>
              <a:off x="1726405" y="3230871"/>
              <a:ext cx="17551" cy="19079"/>
            </a:xfrm>
            <a:custGeom>
              <a:avLst/>
              <a:gdLst>
                <a:gd name="connsiteX0" fmla="*/ 9791 w 17551"/>
                <a:gd name="connsiteY0" fmla="*/ 17531 h 19079"/>
                <a:gd name="connsiteX1" fmla="*/ 15991 w 17551"/>
                <a:gd name="connsiteY1" fmla="*/ 18049 h 19079"/>
                <a:gd name="connsiteX2" fmla="*/ 16534 w 17551"/>
                <a:gd name="connsiteY2" fmla="*/ 11921 h 19079"/>
                <a:gd name="connsiteX3" fmla="*/ 7761 w 17551"/>
                <a:gd name="connsiteY3" fmla="*/ 1547 h 19079"/>
                <a:gd name="connsiteX4" fmla="*/ 1561 w 17551"/>
                <a:gd name="connsiteY4" fmla="*/ 1031 h 19079"/>
                <a:gd name="connsiteX5" fmla="*/ 1018 w 17551"/>
                <a:gd name="connsiteY5" fmla="*/ 7158 h 1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1" h="19079">
                  <a:moveTo>
                    <a:pt x="9791" y="17531"/>
                  </a:moveTo>
                  <a:cubicBezTo>
                    <a:pt x="11365" y="19373"/>
                    <a:pt x="14134" y="19604"/>
                    <a:pt x="15991" y="18049"/>
                  </a:cubicBezTo>
                  <a:cubicBezTo>
                    <a:pt x="17840" y="16500"/>
                    <a:pt x="18079" y="13764"/>
                    <a:pt x="16534" y="11921"/>
                  </a:cubicBezTo>
                  <a:lnTo>
                    <a:pt x="7761" y="1547"/>
                  </a:lnTo>
                  <a:cubicBezTo>
                    <a:pt x="6187" y="-294"/>
                    <a:pt x="3418" y="-525"/>
                    <a:pt x="1561" y="1031"/>
                  </a:cubicBezTo>
                  <a:cubicBezTo>
                    <a:pt x="-288" y="2580"/>
                    <a:pt x="-527" y="5315"/>
                    <a:pt x="1018" y="7158"/>
                  </a:cubicBezTo>
                  <a:close/>
                </a:path>
              </a:pathLst>
            </a:custGeom>
            <a:grpFill/>
            <a:ln w="6350" cap="flat">
              <a:solidFill>
                <a:schemeClr val="bg1"/>
              </a:solidFill>
              <a:prstDash val="solid"/>
              <a:miter/>
            </a:ln>
          </p:spPr>
          <p:txBody>
            <a:bodyPr rtlCol="0" anchor="ctr"/>
            <a:lstStyle/>
            <a:p>
              <a:endParaRPr lang="en-US"/>
            </a:p>
          </p:txBody>
        </p:sp>
        <p:sp>
          <p:nvSpPr>
            <p:cNvPr id="30" name="Freeform 520">
              <a:extLst>
                <a:ext uri="{FF2B5EF4-FFF2-40B4-BE49-F238E27FC236}">
                  <a16:creationId xmlns:a16="http://schemas.microsoft.com/office/drawing/2014/main" id="{29E1ADE9-4947-DF45-9C67-BE70881F2897}"/>
                </a:ext>
              </a:extLst>
            </p:cNvPr>
            <p:cNvSpPr/>
            <p:nvPr/>
          </p:nvSpPr>
          <p:spPr>
            <a:xfrm>
              <a:off x="1699665" y="3276800"/>
              <a:ext cx="22237" cy="11080"/>
            </a:xfrm>
            <a:custGeom>
              <a:avLst/>
              <a:gdLst>
                <a:gd name="connsiteX0" fmla="*/ 3635 w 22237"/>
                <a:gd name="connsiteY0" fmla="*/ 8660 h 11080"/>
                <a:gd name="connsiteX1" fmla="*/ 17078 w 22237"/>
                <a:gd name="connsiteY1" fmla="*/ 11014 h 11080"/>
                <a:gd name="connsiteX2" fmla="*/ 22168 w 22237"/>
                <a:gd name="connsiteY2" fmla="*/ 7475 h 11080"/>
                <a:gd name="connsiteX3" fmla="*/ 18608 w 22237"/>
                <a:gd name="connsiteY3" fmla="*/ 2420 h 11080"/>
                <a:gd name="connsiteX4" fmla="*/ 5165 w 22237"/>
                <a:gd name="connsiteY4" fmla="*/ 67 h 11080"/>
                <a:gd name="connsiteX5" fmla="*/ 67 w 22237"/>
                <a:gd name="connsiteY5" fmla="*/ 3605 h 11080"/>
                <a:gd name="connsiteX6" fmla="*/ 3635 w 22237"/>
                <a:gd name="connsiteY6" fmla="*/ 8660 h 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7" h="11080">
                  <a:moveTo>
                    <a:pt x="3635" y="8660"/>
                  </a:moveTo>
                  <a:lnTo>
                    <a:pt x="17078" y="11014"/>
                  </a:lnTo>
                  <a:cubicBezTo>
                    <a:pt x="19471" y="11432"/>
                    <a:pt x="21747" y="9848"/>
                    <a:pt x="22168" y="7475"/>
                  </a:cubicBezTo>
                  <a:cubicBezTo>
                    <a:pt x="22596" y="5103"/>
                    <a:pt x="20993" y="2839"/>
                    <a:pt x="18608" y="2420"/>
                  </a:cubicBezTo>
                  <a:lnTo>
                    <a:pt x="5165" y="67"/>
                  </a:lnTo>
                  <a:cubicBezTo>
                    <a:pt x="2772" y="-352"/>
                    <a:pt x="488" y="1232"/>
                    <a:pt x="67" y="3605"/>
                  </a:cubicBezTo>
                  <a:cubicBezTo>
                    <a:pt x="-353" y="5978"/>
                    <a:pt x="1242" y="8241"/>
                    <a:pt x="3635" y="8660"/>
                  </a:cubicBezTo>
                  <a:close/>
                </a:path>
              </a:pathLst>
            </a:custGeom>
            <a:grpFill/>
            <a:ln w="6350" cap="flat">
              <a:solidFill>
                <a:schemeClr val="bg1"/>
              </a:solidFill>
              <a:prstDash val="solid"/>
              <a:miter/>
            </a:ln>
          </p:spPr>
          <p:txBody>
            <a:bodyPr rtlCol="0" anchor="ctr"/>
            <a:lstStyle/>
            <a:p>
              <a:endParaRPr lang="en-US"/>
            </a:p>
          </p:txBody>
        </p:sp>
        <p:sp>
          <p:nvSpPr>
            <p:cNvPr id="32" name="Freeform 521">
              <a:extLst>
                <a:ext uri="{FF2B5EF4-FFF2-40B4-BE49-F238E27FC236}">
                  <a16:creationId xmlns:a16="http://schemas.microsoft.com/office/drawing/2014/main" id="{7C37BCBD-5DDF-6F4F-859F-1A9BCB52DDBA}"/>
                </a:ext>
              </a:extLst>
            </p:cNvPr>
            <p:cNvSpPr/>
            <p:nvPr/>
          </p:nvSpPr>
          <p:spPr>
            <a:xfrm>
              <a:off x="1708948" y="3322283"/>
              <a:ext cx="20599" cy="15489"/>
            </a:xfrm>
            <a:custGeom>
              <a:avLst/>
              <a:gdLst>
                <a:gd name="connsiteX0" fmla="*/ 594 w 20599"/>
                <a:gd name="connsiteY0" fmla="*/ 13307 h 15489"/>
                <a:gd name="connsiteX1" fmla="*/ 6598 w 20599"/>
                <a:gd name="connsiteY1" fmla="*/ 14906 h 15489"/>
                <a:gd name="connsiteX2" fmla="*/ 18417 w 20599"/>
                <a:gd name="connsiteY2" fmla="*/ 8133 h 15489"/>
                <a:gd name="connsiteX3" fmla="*/ 20004 w 20599"/>
                <a:gd name="connsiteY3" fmla="*/ 2168 h 15489"/>
                <a:gd name="connsiteX4" fmla="*/ 14023 w 20599"/>
                <a:gd name="connsiteY4" fmla="*/ 577 h 15489"/>
                <a:gd name="connsiteX5" fmla="*/ 2196 w 20599"/>
                <a:gd name="connsiteY5" fmla="*/ 7350 h 15489"/>
                <a:gd name="connsiteX6" fmla="*/ 587 w 20599"/>
                <a:gd name="connsiteY6" fmla="*/ 13303 h 15489"/>
                <a:gd name="connsiteX7" fmla="*/ 594 w 20599"/>
                <a:gd name="connsiteY7" fmla="*/ 13307 h 1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9" h="15489">
                  <a:moveTo>
                    <a:pt x="594" y="13307"/>
                  </a:moveTo>
                  <a:cubicBezTo>
                    <a:pt x="1805" y="15393"/>
                    <a:pt x="4495" y="16109"/>
                    <a:pt x="6598" y="14906"/>
                  </a:cubicBezTo>
                  <a:lnTo>
                    <a:pt x="18417" y="8133"/>
                  </a:lnTo>
                  <a:cubicBezTo>
                    <a:pt x="20512" y="6921"/>
                    <a:pt x="21223" y="4250"/>
                    <a:pt x="20004" y="2168"/>
                  </a:cubicBezTo>
                  <a:cubicBezTo>
                    <a:pt x="18786" y="97"/>
                    <a:pt x="16118" y="-613"/>
                    <a:pt x="14023" y="577"/>
                  </a:cubicBezTo>
                  <a:lnTo>
                    <a:pt x="2196" y="7350"/>
                  </a:lnTo>
                  <a:cubicBezTo>
                    <a:pt x="101" y="8553"/>
                    <a:pt x="-624" y="11218"/>
                    <a:pt x="587" y="13303"/>
                  </a:cubicBezTo>
                  <a:cubicBezTo>
                    <a:pt x="587" y="13305"/>
                    <a:pt x="587" y="13306"/>
                    <a:pt x="594" y="13307"/>
                  </a:cubicBezTo>
                  <a:close/>
                </a:path>
              </a:pathLst>
            </a:custGeom>
            <a:grpFill/>
            <a:ln w="6350" cap="flat">
              <a:solidFill>
                <a:schemeClr val="bg1"/>
              </a:solidFill>
              <a:prstDash val="solid"/>
              <a:miter/>
            </a:ln>
          </p:spPr>
          <p:txBody>
            <a:bodyPr rtlCol="0" anchor="ctr"/>
            <a:lstStyle/>
            <a:p>
              <a:endParaRPr lang="en-US"/>
            </a:p>
          </p:txBody>
        </p:sp>
        <p:sp>
          <p:nvSpPr>
            <p:cNvPr id="33" name="Freeform 522">
              <a:extLst>
                <a:ext uri="{FF2B5EF4-FFF2-40B4-BE49-F238E27FC236}">
                  <a16:creationId xmlns:a16="http://schemas.microsoft.com/office/drawing/2014/main" id="{7D764DC2-F9F8-614D-B480-1C5E0ED2D3B4}"/>
                </a:ext>
              </a:extLst>
            </p:cNvPr>
            <p:cNvSpPr/>
            <p:nvPr/>
          </p:nvSpPr>
          <p:spPr>
            <a:xfrm>
              <a:off x="1832509" y="3322275"/>
              <a:ext cx="20616" cy="15499"/>
            </a:xfrm>
            <a:custGeom>
              <a:avLst/>
              <a:gdLst>
                <a:gd name="connsiteX0" fmla="*/ 588 w 20616"/>
                <a:gd name="connsiteY0" fmla="*/ 2183 h 15499"/>
                <a:gd name="connsiteX1" fmla="*/ 2198 w 20616"/>
                <a:gd name="connsiteY1" fmla="*/ 8140 h 15499"/>
                <a:gd name="connsiteX2" fmla="*/ 2198 w 20616"/>
                <a:gd name="connsiteY2" fmla="*/ 8141 h 15499"/>
                <a:gd name="connsiteX3" fmla="*/ 14017 w 20616"/>
                <a:gd name="connsiteY3" fmla="*/ 14914 h 15499"/>
                <a:gd name="connsiteX4" fmla="*/ 20028 w 20616"/>
                <a:gd name="connsiteY4" fmla="*/ 13317 h 15499"/>
                <a:gd name="connsiteX5" fmla="*/ 18418 w 20616"/>
                <a:gd name="connsiteY5" fmla="*/ 7358 h 15499"/>
                <a:gd name="connsiteX6" fmla="*/ 6592 w 20616"/>
                <a:gd name="connsiteY6" fmla="*/ 585 h 15499"/>
                <a:gd name="connsiteX7" fmla="*/ 588 w 20616"/>
                <a:gd name="connsiteY7" fmla="*/ 2183 h 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6" h="15499">
                  <a:moveTo>
                    <a:pt x="588" y="2183"/>
                  </a:moveTo>
                  <a:cubicBezTo>
                    <a:pt x="-623" y="4268"/>
                    <a:pt x="95" y="6935"/>
                    <a:pt x="2198" y="8140"/>
                  </a:cubicBezTo>
                  <a:cubicBezTo>
                    <a:pt x="2198" y="8140"/>
                    <a:pt x="2198" y="8140"/>
                    <a:pt x="2198" y="8141"/>
                  </a:cubicBezTo>
                  <a:lnTo>
                    <a:pt x="14017" y="14914"/>
                  </a:lnTo>
                  <a:cubicBezTo>
                    <a:pt x="16120" y="16119"/>
                    <a:pt x="18810" y="15403"/>
                    <a:pt x="20028" y="13317"/>
                  </a:cubicBezTo>
                  <a:cubicBezTo>
                    <a:pt x="21239" y="11231"/>
                    <a:pt x="20521" y="8562"/>
                    <a:pt x="18418" y="7358"/>
                  </a:cubicBezTo>
                  <a:lnTo>
                    <a:pt x="6592" y="585"/>
                  </a:lnTo>
                  <a:cubicBezTo>
                    <a:pt x="4489" y="-620"/>
                    <a:pt x="1806" y="96"/>
                    <a:pt x="588" y="2183"/>
                  </a:cubicBezTo>
                  <a:close/>
                </a:path>
              </a:pathLst>
            </a:custGeom>
            <a:grpFill/>
            <a:ln w="6350" cap="flat">
              <a:solidFill>
                <a:schemeClr val="bg1"/>
              </a:solidFill>
              <a:prstDash val="solid"/>
              <a:miter/>
            </a:ln>
          </p:spPr>
          <p:txBody>
            <a:bodyPr rtlCol="0" anchor="ctr"/>
            <a:lstStyle/>
            <a:p>
              <a:endParaRPr lang="en-US"/>
            </a:p>
          </p:txBody>
        </p:sp>
        <p:sp>
          <p:nvSpPr>
            <p:cNvPr id="34" name="Freeform 523">
              <a:extLst>
                <a:ext uri="{FF2B5EF4-FFF2-40B4-BE49-F238E27FC236}">
                  <a16:creationId xmlns:a16="http://schemas.microsoft.com/office/drawing/2014/main" id="{D41E83F4-5471-0B47-831B-6EE599C0AD71}"/>
                </a:ext>
              </a:extLst>
            </p:cNvPr>
            <p:cNvSpPr/>
            <p:nvPr/>
          </p:nvSpPr>
          <p:spPr>
            <a:xfrm>
              <a:off x="1840172" y="3276800"/>
              <a:ext cx="22235" cy="11080"/>
            </a:xfrm>
            <a:custGeom>
              <a:avLst/>
              <a:gdLst>
                <a:gd name="connsiteX0" fmla="*/ 4389 w 22235"/>
                <a:gd name="connsiteY0" fmla="*/ 11081 h 11080"/>
                <a:gd name="connsiteX1" fmla="*/ 5157 w 22235"/>
                <a:gd name="connsiteY1" fmla="*/ 11014 h 11080"/>
                <a:gd name="connsiteX2" fmla="*/ 18601 w 22235"/>
                <a:gd name="connsiteY2" fmla="*/ 8660 h 11080"/>
                <a:gd name="connsiteX3" fmla="*/ 22168 w 22235"/>
                <a:gd name="connsiteY3" fmla="*/ 3605 h 11080"/>
                <a:gd name="connsiteX4" fmla="*/ 17071 w 22235"/>
                <a:gd name="connsiteY4" fmla="*/ 67 h 11080"/>
                <a:gd name="connsiteX5" fmla="*/ 3635 w 22235"/>
                <a:gd name="connsiteY5" fmla="*/ 2421 h 11080"/>
                <a:gd name="connsiteX6" fmla="*/ 67 w 22235"/>
                <a:gd name="connsiteY6" fmla="*/ 7476 h 11080"/>
                <a:gd name="connsiteX7" fmla="*/ 4389 w 22235"/>
                <a:gd name="connsiteY7" fmla="*/ 11080 h 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35" h="11080">
                  <a:moveTo>
                    <a:pt x="4389" y="11081"/>
                  </a:moveTo>
                  <a:cubicBezTo>
                    <a:pt x="4650" y="11081"/>
                    <a:pt x="4904" y="11058"/>
                    <a:pt x="5157" y="11014"/>
                  </a:cubicBezTo>
                  <a:lnTo>
                    <a:pt x="18601" y="8660"/>
                  </a:lnTo>
                  <a:cubicBezTo>
                    <a:pt x="20993" y="8241"/>
                    <a:pt x="22589" y="5978"/>
                    <a:pt x="22168" y="3605"/>
                  </a:cubicBezTo>
                  <a:cubicBezTo>
                    <a:pt x="21747" y="1232"/>
                    <a:pt x="19463" y="-352"/>
                    <a:pt x="17071" y="67"/>
                  </a:cubicBezTo>
                  <a:lnTo>
                    <a:pt x="3635" y="2421"/>
                  </a:lnTo>
                  <a:cubicBezTo>
                    <a:pt x="1242" y="2839"/>
                    <a:pt x="-353" y="5103"/>
                    <a:pt x="67" y="7476"/>
                  </a:cubicBezTo>
                  <a:cubicBezTo>
                    <a:pt x="437" y="9558"/>
                    <a:pt x="2257" y="11077"/>
                    <a:pt x="4389" y="11080"/>
                  </a:cubicBezTo>
                  <a:close/>
                </a:path>
              </a:pathLst>
            </a:custGeom>
            <a:grpFill/>
            <a:ln w="6350" cap="flat">
              <a:solidFill>
                <a:schemeClr val="bg1"/>
              </a:solidFill>
              <a:prstDash val="solid"/>
              <a:miter/>
            </a:ln>
          </p:spPr>
          <p:txBody>
            <a:bodyPr rtlCol="0" anchor="ctr"/>
            <a:lstStyle/>
            <a:p>
              <a:endParaRPr lang="en-US"/>
            </a:p>
          </p:txBody>
        </p:sp>
        <p:sp>
          <p:nvSpPr>
            <p:cNvPr id="35" name="Freeform 524">
              <a:extLst>
                <a:ext uri="{FF2B5EF4-FFF2-40B4-BE49-F238E27FC236}">
                  <a16:creationId xmlns:a16="http://schemas.microsoft.com/office/drawing/2014/main" id="{5BD929B1-01F5-4147-A872-32A5D96CABF7}"/>
                </a:ext>
              </a:extLst>
            </p:cNvPr>
            <p:cNvSpPr/>
            <p:nvPr/>
          </p:nvSpPr>
          <p:spPr>
            <a:xfrm>
              <a:off x="1818108" y="3230871"/>
              <a:ext cx="17557" cy="19090"/>
            </a:xfrm>
            <a:custGeom>
              <a:avLst/>
              <a:gdLst>
                <a:gd name="connsiteX0" fmla="*/ 4396 w 17557"/>
                <a:gd name="connsiteY0" fmla="*/ 19090 h 19090"/>
                <a:gd name="connsiteX1" fmla="*/ 7767 w 17557"/>
                <a:gd name="connsiteY1" fmla="*/ 17531 h 19090"/>
                <a:gd name="connsiteX2" fmla="*/ 16541 w 17557"/>
                <a:gd name="connsiteY2" fmla="*/ 7157 h 19090"/>
                <a:gd name="connsiteX3" fmla="*/ 15975 w 17557"/>
                <a:gd name="connsiteY3" fmla="*/ 1010 h 19090"/>
                <a:gd name="connsiteX4" fmla="*/ 9798 w 17557"/>
                <a:gd name="connsiteY4" fmla="*/ 1547 h 19090"/>
                <a:gd name="connsiteX5" fmla="*/ 1031 w 17557"/>
                <a:gd name="connsiteY5" fmla="*/ 11921 h 19090"/>
                <a:gd name="connsiteX6" fmla="*/ 1575 w 17557"/>
                <a:gd name="connsiteY6" fmla="*/ 18070 h 19090"/>
                <a:gd name="connsiteX7" fmla="*/ 4396 w 17557"/>
                <a:gd name="connsiteY7" fmla="*/ 19090 h 1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57" h="19090">
                  <a:moveTo>
                    <a:pt x="4396" y="19090"/>
                  </a:moveTo>
                  <a:cubicBezTo>
                    <a:pt x="5694" y="19092"/>
                    <a:pt x="6926" y="18521"/>
                    <a:pt x="7767" y="17531"/>
                  </a:cubicBezTo>
                  <a:lnTo>
                    <a:pt x="16541" y="7157"/>
                  </a:lnTo>
                  <a:cubicBezTo>
                    <a:pt x="18093" y="5305"/>
                    <a:pt x="17839" y="2553"/>
                    <a:pt x="15975" y="1010"/>
                  </a:cubicBezTo>
                  <a:cubicBezTo>
                    <a:pt x="14119" y="-523"/>
                    <a:pt x="11357" y="-285"/>
                    <a:pt x="9798" y="1547"/>
                  </a:cubicBezTo>
                  <a:lnTo>
                    <a:pt x="1031" y="11921"/>
                  </a:lnTo>
                  <a:cubicBezTo>
                    <a:pt x="-535" y="13768"/>
                    <a:pt x="-288" y="16521"/>
                    <a:pt x="1575" y="18070"/>
                  </a:cubicBezTo>
                  <a:cubicBezTo>
                    <a:pt x="2365" y="18729"/>
                    <a:pt x="3359" y="19090"/>
                    <a:pt x="4396" y="19090"/>
                  </a:cubicBezTo>
                  <a:close/>
                </a:path>
              </a:pathLst>
            </a:custGeom>
            <a:grp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3023125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615" y="1449027"/>
            <a:ext cx="5317385" cy="3924661"/>
          </a:xfrm>
          <a:prstGeom prst="rect">
            <a:avLst/>
          </a:prstGeom>
          <a:solidFill>
            <a:schemeClr val="bg1"/>
          </a:solid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355600" lvl="1" indent="-260350" algn="just" eaLnBrk="0" hangingPunct="0">
              <a:spcBef>
                <a:spcPts val="100"/>
              </a:spcBef>
              <a:spcAft>
                <a:spcPts val="100"/>
              </a:spcAft>
              <a:buClr>
                <a:schemeClr val="tx2">
                  <a:lumMod val="50000"/>
                </a:schemeClr>
              </a:buClr>
              <a:buSzPct val="100000"/>
              <a:buFont typeface="Wingdings" panose="05000000000000000000" pitchFamily="2" charset="2"/>
              <a:buChar char="§"/>
              <a:tabLst>
                <a:tab pos="407988" algn="l"/>
                <a:tab pos="449263" algn="l"/>
              </a:tabLst>
              <a:defRPr/>
            </a:pPr>
            <a:r>
              <a:rPr lang="fr-FR" sz="1400" b="1" dirty="0" smtClean="0">
                <a:solidFill>
                  <a:schemeClr val="tx1"/>
                </a:solidFill>
                <a:latin typeface="Arial" panose="020B0604020202020204" pitchFamily="34" charset="0"/>
                <a:cs typeface="Arial" panose="020B0604020202020204" pitchFamily="34" charset="0"/>
              </a:rPr>
              <a:t>La charte d’usage </a:t>
            </a:r>
            <a:r>
              <a:rPr lang="fr-FR" sz="1400" dirty="0" smtClean="0">
                <a:solidFill>
                  <a:schemeClr val="tx1"/>
                </a:solidFill>
                <a:latin typeface="Arial" panose="020B0604020202020204" pitchFamily="34" charset="0"/>
                <a:cs typeface="Arial" panose="020B0604020202020204" pitchFamily="34" charset="0"/>
              </a:rPr>
              <a:t>définit les </a:t>
            </a:r>
            <a:r>
              <a:rPr lang="fr-FR" sz="1400" b="1" dirty="0" smtClean="0">
                <a:solidFill>
                  <a:schemeClr val="tx1"/>
                </a:solidFill>
                <a:latin typeface="Arial" panose="020B0604020202020204" pitchFamily="34" charset="0"/>
                <a:cs typeface="Arial" panose="020B0604020202020204" pitchFamily="34" charset="0"/>
              </a:rPr>
              <a:t>règles et conditions d’utilisation</a:t>
            </a:r>
            <a:r>
              <a:rPr lang="fr-FR" sz="1400" dirty="0" smtClean="0">
                <a:solidFill>
                  <a:schemeClr val="tx1"/>
                </a:solidFill>
                <a:latin typeface="Arial" panose="020B0604020202020204" pitchFamily="34" charset="0"/>
                <a:cs typeface="Arial" panose="020B0604020202020204" pitchFamily="34" charset="0"/>
              </a:rPr>
              <a:t> de la marque « Géo’DAE – Base nationale des défibrillateurs » déposée par le ministère des solidarités et de la santé dans le cadre de la création et de l’exploitation de la base de données nationale des DAE.</a:t>
            </a:r>
          </a:p>
          <a:p>
            <a:pPr marL="355600" lvl="1" indent="-260350" algn="just" eaLnBrk="0" hangingPunct="0">
              <a:spcBef>
                <a:spcPts val="100"/>
              </a:spcBef>
              <a:spcAft>
                <a:spcPts val="100"/>
              </a:spcAft>
              <a:buClr>
                <a:schemeClr val="tx2">
                  <a:lumMod val="50000"/>
                </a:schemeClr>
              </a:buClr>
              <a:buSzPct val="100000"/>
              <a:buFont typeface="Wingdings" panose="05000000000000000000" pitchFamily="2" charset="2"/>
              <a:buChar char="§"/>
              <a:tabLst>
                <a:tab pos="407988" algn="l"/>
                <a:tab pos="449263" algn="l"/>
              </a:tabLst>
              <a:defRPr/>
            </a:pPr>
            <a:endParaRPr lang="fr-FR" sz="1400" dirty="0" smtClean="0">
              <a:solidFill>
                <a:schemeClr val="tx1"/>
              </a:solidFill>
              <a:latin typeface="Arial" panose="020B0604020202020204" pitchFamily="34" charset="0"/>
              <a:cs typeface="Arial" panose="020B0604020202020204" pitchFamily="34" charset="0"/>
            </a:endParaRPr>
          </a:p>
          <a:p>
            <a:pPr marL="355600" lvl="1" indent="-260350" algn="just" eaLnBrk="0" hangingPunct="0">
              <a:spcBef>
                <a:spcPts val="100"/>
              </a:spcBef>
              <a:spcAft>
                <a:spcPts val="100"/>
              </a:spcAft>
              <a:buClr>
                <a:schemeClr val="tx2">
                  <a:lumMod val="50000"/>
                </a:schemeClr>
              </a:buClr>
              <a:buSzPct val="100000"/>
              <a:buFont typeface="Wingdings" panose="05000000000000000000" pitchFamily="2" charset="2"/>
              <a:buChar char="§"/>
              <a:tabLst>
                <a:tab pos="407988" algn="l"/>
                <a:tab pos="449263" algn="l"/>
              </a:tabLst>
              <a:defRPr/>
            </a:pPr>
            <a:r>
              <a:rPr lang="fr-FR" sz="1400" dirty="0" smtClean="0">
                <a:solidFill>
                  <a:schemeClr val="tx1"/>
                </a:solidFill>
                <a:latin typeface="Arial" panose="020B0604020202020204" pitchFamily="34" charset="0"/>
                <a:cs typeface="Arial" panose="020B0604020202020204" pitchFamily="34" charset="0"/>
              </a:rPr>
              <a:t>Elle détaille la </a:t>
            </a:r>
            <a:r>
              <a:rPr lang="fr-FR" sz="1400" b="1" dirty="0" smtClean="0">
                <a:solidFill>
                  <a:schemeClr val="tx1"/>
                </a:solidFill>
                <a:latin typeface="Arial" panose="020B0604020202020204" pitchFamily="34" charset="0"/>
                <a:cs typeface="Arial" panose="020B0604020202020204" pitchFamily="34" charset="0"/>
              </a:rPr>
              <a:t>charte graphique de la marque « </a:t>
            </a:r>
            <a:r>
              <a:rPr lang="fr-FR" sz="1400" dirty="0" smtClean="0">
                <a:solidFill>
                  <a:schemeClr val="tx1"/>
                </a:solidFill>
                <a:latin typeface="Arial" panose="020B0604020202020204" pitchFamily="34" charset="0"/>
                <a:cs typeface="Arial" panose="020B0604020202020204" pitchFamily="34" charset="0"/>
              </a:rPr>
              <a:t>Géo’DAE – Base nationale des défibrillateurs », </a:t>
            </a:r>
            <a:r>
              <a:rPr lang="fr-FR" sz="1400" b="1" dirty="0" smtClean="0">
                <a:solidFill>
                  <a:schemeClr val="tx1"/>
                </a:solidFill>
                <a:latin typeface="Arial" panose="020B0604020202020204" pitchFamily="34" charset="0"/>
                <a:cs typeface="Arial" panose="020B0604020202020204" pitchFamily="34" charset="0"/>
              </a:rPr>
              <a:t>les règles d’usage du logo et son univers graphique.</a:t>
            </a:r>
          </a:p>
          <a:p>
            <a:pPr marL="355600" lvl="1" indent="-260350" algn="just" eaLnBrk="0" hangingPunct="0">
              <a:spcBef>
                <a:spcPts val="100"/>
              </a:spcBef>
              <a:spcAft>
                <a:spcPts val="100"/>
              </a:spcAft>
              <a:buClr>
                <a:schemeClr val="tx2">
                  <a:lumMod val="50000"/>
                </a:schemeClr>
              </a:buClr>
              <a:buSzPct val="100000"/>
              <a:buFont typeface="Wingdings" panose="05000000000000000000" pitchFamily="2" charset="2"/>
              <a:buChar char="§"/>
              <a:tabLst>
                <a:tab pos="407988" algn="l"/>
                <a:tab pos="449263" algn="l"/>
              </a:tabLst>
              <a:defRPr/>
            </a:pPr>
            <a:endParaRPr lang="fr-FR" sz="1400" dirty="0" smtClean="0">
              <a:solidFill>
                <a:schemeClr val="tx1"/>
              </a:solidFill>
              <a:latin typeface="Arial" panose="020B0604020202020204" pitchFamily="34" charset="0"/>
              <a:cs typeface="Arial" panose="020B0604020202020204" pitchFamily="34" charset="0"/>
            </a:endParaRPr>
          </a:p>
          <a:p>
            <a:pPr marL="355600" lvl="1" indent="-260350" algn="just" eaLnBrk="0" hangingPunct="0">
              <a:spcBef>
                <a:spcPts val="100"/>
              </a:spcBef>
              <a:spcAft>
                <a:spcPts val="100"/>
              </a:spcAft>
              <a:buClr>
                <a:schemeClr val="tx2">
                  <a:lumMod val="50000"/>
                </a:schemeClr>
              </a:buClr>
              <a:buSzPct val="100000"/>
              <a:buFont typeface="Wingdings" panose="05000000000000000000" pitchFamily="2" charset="2"/>
              <a:buChar char="§"/>
              <a:tabLst>
                <a:tab pos="407988" algn="l"/>
                <a:tab pos="449263" algn="l"/>
              </a:tabLst>
              <a:defRPr/>
            </a:pPr>
            <a:r>
              <a:rPr lang="fr-FR" sz="1400" b="1" dirty="0" smtClean="0">
                <a:solidFill>
                  <a:schemeClr val="tx1"/>
                </a:solidFill>
                <a:latin typeface="Arial" panose="020B0604020202020204" pitchFamily="34" charset="0"/>
                <a:cs typeface="Arial" panose="020B0604020202020204" pitchFamily="34" charset="0"/>
              </a:rPr>
              <a:t>L’adhésion à la charte vaut engagement </a:t>
            </a:r>
            <a:r>
              <a:rPr lang="fr-FR" sz="1400" dirty="0" smtClean="0">
                <a:solidFill>
                  <a:schemeClr val="tx1"/>
                </a:solidFill>
                <a:latin typeface="Arial" panose="020B0604020202020204" pitchFamily="34" charset="0"/>
                <a:cs typeface="Arial" panose="020B0604020202020204" pitchFamily="34" charset="0"/>
              </a:rPr>
              <a:t>au respect de l’ensemble des conditions, sans réserve.</a:t>
            </a:r>
            <a:endParaRPr lang="fr-FR" sz="1400" dirty="0">
              <a:solidFill>
                <a:schemeClr val="tx1"/>
              </a:solidFill>
              <a:latin typeface="Arial" panose="020B0604020202020204" pitchFamily="34" charset="0"/>
              <a:cs typeface="Arial" panose="020B0604020202020204" pitchFamily="34" charset="0"/>
            </a:endParaRPr>
          </a:p>
        </p:txBody>
      </p:sp>
      <p:sp>
        <p:nvSpPr>
          <p:cNvPr id="10" name="Ellipse 9"/>
          <p:cNvSpPr/>
          <p:nvPr/>
        </p:nvSpPr>
        <p:spPr>
          <a:xfrm>
            <a:off x="418615" y="1089025"/>
            <a:ext cx="720000" cy="720000"/>
          </a:xfrm>
          <a:prstGeom prst="ellipse">
            <a:avLst/>
          </a:prstGeom>
          <a:solidFill>
            <a:schemeClr val="bg1"/>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1" name="Rectangle 10"/>
          <p:cNvSpPr/>
          <p:nvPr/>
        </p:nvSpPr>
        <p:spPr>
          <a:xfrm>
            <a:off x="1532757" y="1353801"/>
            <a:ext cx="3216664" cy="185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r>
              <a:rPr lang="fr-FR" sz="1600" b="1" dirty="0" smtClean="0">
                <a:solidFill>
                  <a:srgbClr val="1F497D"/>
                </a:solidFill>
                <a:latin typeface="Arial" panose="020B0604020202020204" pitchFamily="34" charset="0"/>
                <a:cs typeface="Arial" panose="020B0604020202020204" pitchFamily="34" charset="0"/>
              </a:rPr>
              <a:t>Pour encadrer la marque…</a:t>
            </a:r>
            <a:endParaRPr lang="fr-FR" sz="1600" b="1" dirty="0">
              <a:solidFill>
                <a:srgbClr val="1F497D"/>
              </a:solidFill>
              <a:latin typeface="Arial" panose="020B0604020202020204" pitchFamily="34" charset="0"/>
              <a:cs typeface="Arial" panose="020B0604020202020204" pitchFamily="34" charset="0"/>
            </a:endParaRPr>
          </a:p>
        </p:txBody>
      </p:sp>
      <p:sp>
        <p:nvSpPr>
          <p:cNvPr id="12" name="Rectangle 11"/>
          <p:cNvSpPr/>
          <p:nvPr/>
        </p:nvSpPr>
        <p:spPr>
          <a:xfrm>
            <a:off x="6598390" y="3266715"/>
            <a:ext cx="5317385" cy="3021374"/>
          </a:xfrm>
          <a:prstGeom prst="rect">
            <a:avLst/>
          </a:prstGeom>
          <a:solidFill>
            <a:schemeClr val="bg1"/>
          </a:solidFill>
          <a:ln w="12700">
            <a:solidFill>
              <a:srgbClr val="2E72B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355600" lvl="1" indent="-260350" algn="just" eaLnBrk="0" hangingPunct="0">
              <a:spcBef>
                <a:spcPts val="100"/>
              </a:spcBef>
              <a:spcAft>
                <a:spcPts val="100"/>
              </a:spcAft>
              <a:buClr>
                <a:schemeClr val="tx2">
                  <a:lumMod val="50000"/>
                </a:schemeClr>
              </a:buClr>
              <a:buSzPct val="100000"/>
              <a:buFont typeface="Wingdings" panose="05000000000000000000" pitchFamily="2" charset="2"/>
              <a:buChar char="§"/>
              <a:tabLst>
                <a:tab pos="407988" algn="l"/>
                <a:tab pos="449263" algn="l"/>
              </a:tabLst>
              <a:defRPr/>
            </a:pPr>
            <a:r>
              <a:rPr lang="fr-FR" sz="1400" dirty="0" smtClean="0">
                <a:solidFill>
                  <a:schemeClr val="tx1"/>
                </a:solidFill>
                <a:latin typeface="Arial" panose="020B0604020202020204" pitchFamily="34" charset="0"/>
                <a:cs typeface="Arial" panose="020B0604020202020204" pitchFamily="34" charset="0"/>
              </a:rPr>
              <a:t>La marque « Géo’DAE – Base nationale des défibrillateurs » est </a:t>
            </a:r>
            <a:r>
              <a:rPr lang="fr-FR" sz="1400" b="1" dirty="0" smtClean="0">
                <a:solidFill>
                  <a:schemeClr val="tx1"/>
                </a:solidFill>
                <a:latin typeface="Arial" panose="020B0604020202020204" pitchFamily="34" charset="0"/>
                <a:cs typeface="Arial" panose="020B0604020202020204" pitchFamily="34" charset="0"/>
              </a:rPr>
              <a:t>une marque déposée. Tout détournement est contraire aux règles d’usage </a:t>
            </a:r>
            <a:r>
              <a:rPr lang="fr-FR" sz="1400" dirty="0" smtClean="0">
                <a:solidFill>
                  <a:schemeClr val="tx1"/>
                </a:solidFill>
                <a:latin typeface="Arial" panose="020B0604020202020204" pitchFamily="34" charset="0"/>
                <a:cs typeface="Arial" panose="020B0604020202020204" pitchFamily="34" charset="0"/>
              </a:rPr>
              <a:t>et porterait atteinte à ses objectifs. </a:t>
            </a:r>
          </a:p>
          <a:p>
            <a:pPr marL="355600" lvl="1" indent="-260350" algn="just" eaLnBrk="0" hangingPunct="0">
              <a:spcBef>
                <a:spcPts val="100"/>
              </a:spcBef>
              <a:spcAft>
                <a:spcPts val="100"/>
              </a:spcAft>
              <a:buClr>
                <a:schemeClr val="tx2">
                  <a:lumMod val="50000"/>
                </a:schemeClr>
              </a:buClr>
              <a:buSzPct val="100000"/>
              <a:buFont typeface="Wingdings" panose="05000000000000000000" pitchFamily="2" charset="2"/>
              <a:buChar char="§"/>
              <a:tabLst>
                <a:tab pos="407988" algn="l"/>
                <a:tab pos="449263" algn="l"/>
              </a:tabLst>
              <a:defRPr/>
            </a:pPr>
            <a:endParaRPr lang="fr-FR" sz="1400" dirty="0">
              <a:solidFill>
                <a:schemeClr val="tx1"/>
              </a:solidFill>
              <a:latin typeface="Arial" panose="020B0604020202020204" pitchFamily="34" charset="0"/>
              <a:cs typeface="Arial" panose="020B0604020202020204" pitchFamily="34" charset="0"/>
            </a:endParaRPr>
          </a:p>
          <a:p>
            <a:pPr marL="355600" lvl="1" indent="-260350" algn="just" eaLnBrk="0" hangingPunct="0">
              <a:spcBef>
                <a:spcPts val="100"/>
              </a:spcBef>
              <a:spcAft>
                <a:spcPts val="100"/>
              </a:spcAft>
              <a:buClr>
                <a:schemeClr val="tx2">
                  <a:lumMod val="50000"/>
                </a:schemeClr>
              </a:buClr>
              <a:buSzPct val="100000"/>
              <a:buFont typeface="Wingdings" panose="05000000000000000000" pitchFamily="2" charset="2"/>
              <a:buChar char="§"/>
              <a:tabLst>
                <a:tab pos="407988" algn="l"/>
                <a:tab pos="449263" algn="l"/>
              </a:tabLst>
              <a:defRPr/>
            </a:pPr>
            <a:r>
              <a:rPr lang="fr-FR" sz="1400" b="1" dirty="0" smtClean="0">
                <a:solidFill>
                  <a:schemeClr val="tx1"/>
                </a:solidFill>
                <a:latin typeface="Arial" panose="020B0604020202020204" pitchFamily="34" charset="0"/>
                <a:cs typeface="Arial" panose="020B0604020202020204" pitchFamily="34" charset="0"/>
              </a:rPr>
              <a:t>Tout dépôt de marque reprenant tout ou partie </a:t>
            </a:r>
            <a:r>
              <a:rPr lang="fr-FR" sz="1400" dirty="0" smtClean="0">
                <a:solidFill>
                  <a:schemeClr val="tx1"/>
                </a:solidFill>
                <a:latin typeface="Arial" panose="020B0604020202020204" pitchFamily="34" charset="0"/>
                <a:cs typeface="Arial" panose="020B0604020202020204" pitchFamily="34" charset="0"/>
              </a:rPr>
              <a:t>de la marque « Géo’DAE – Base nationale des défibrillateurs » </a:t>
            </a:r>
            <a:r>
              <a:rPr lang="fr-FR" sz="1400" b="1" dirty="0" smtClean="0">
                <a:solidFill>
                  <a:schemeClr val="tx1"/>
                </a:solidFill>
                <a:latin typeface="Arial" panose="020B0604020202020204" pitchFamily="34" charset="0"/>
                <a:cs typeface="Arial" panose="020B0604020202020204" pitchFamily="34" charset="0"/>
              </a:rPr>
              <a:t>est interdit et fera l’objet d’une opposition systématique</a:t>
            </a:r>
            <a:r>
              <a:rPr lang="fr-FR" sz="1400" dirty="0" smtClean="0">
                <a:solidFill>
                  <a:schemeClr val="tx1"/>
                </a:solidFill>
                <a:latin typeface="Arial" panose="020B0604020202020204" pitchFamily="34" charset="0"/>
                <a:cs typeface="Arial" panose="020B0604020202020204" pitchFamily="34" charset="0"/>
              </a:rPr>
              <a:t>, sauf autorisation exceptionnelle.</a:t>
            </a:r>
            <a:endParaRPr lang="fr-FR" sz="1400" dirty="0">
              <a:solidFill>
                <a:schemeClr val="tx1"/>
              </a:solidFill>
              <a:latin typeface="Arial" panose="020B0604020202020204" pitchFamily="34" charset="0"/>
              <a:cs typeface="Arial" panose="020B0604020202020204" pitchFamily="34" charset="0"/>
            </a:endParaRPr>
          </a:p>
        </p:txBody>
      </p:sp>
      <p:sp>
        <p:nvSpPr>
          <p:cNvPr id="13" name="Ellipse 12"/>
          <p:cNvSpPr/>
          <p:nvPr/>
        </p:nvSpPr>
        <p:spPr>
          <a:xfrm>
            <a:off x="6238390" y="2906712"/>
            <a:ext cx="720000" cy="720000"/>
          </a:xfrm>
          <a:prstGeom prst="ellipse">
            <a:avLst/>
          </a:prstGeom>
          <a:solidFill>
            <a:schemeClr val="bg1"/>
          </a:solidFill>
          <a:ln>
            <a:solidFill>
              <a:srgbClr val="2E7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5" name="Rectangle 14"/>
          <p:cNvSpPr/>
          <p:nvPr/>
        </p:nvSpPr>
        <p:spPr>
          <a:xfrm>
            <a:off x="7352532" y="3160684"/>
            <a:ext cx="2991618" cy="230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r>
              <a:rPr lang="fr-FR" sz="1600" b="1" dirty="0" smtClean="0">
                <a:solidFill>
                  <a:srgbClr val="2E72B0"/>
                </a:solidFill>
                <a:latin typeface="Arial" panose="020B0604020202020204" pitchFamily="34" charset="0"/>
                <a:cs typeface="Arial" panose="020B0604020202020204" pitchFamily="34" charset="0"/>
              </a:rPr>
              <a:t>…et la protéger.</a:t>
            </a:r>
            <a:endParaRPr lang="fr-FR" sz="1600" b="1" dirty="0">
              <a:solidFill>
                <a:srgbClr val="2E72B0"/>
              </a:solidFill>
              <a:latin typeface="Arial" panose="020B0604020202020204" pitchFamily="34" charset="0"/>
              <a:cs typeface="Arial" panose="020B0604020202020204" pitchFamily="34" charset="0"/>
            </a:endParaRPr>
          </a:p>
        </p:txBody>
      </p:sp>
      <p:sp>
        <p:nvSpPr>
          <p:cNvPr id="16" name="Freeform 15"/>
          <p:cNvSpPr>
            <a:spLocks noChangeAspect="1"/>
          </p:cNvSpPr>
          <p:nvPr/>
        </p:nvSpPr>
        <p:spPr bwMode="gray">
          <a:xfrm rot="4060635" flipH="1" flipV="1">
            <a:off x="6400521" y="1686298"/>
            <a:ext cx="898761" cy="953078"/>
          </a:xfrm>
          <a:custGeom>
            <a:avLst/>
            <a:gdLst>
              <a:gd name="T0" fmla="*/ 465 w 475"/>
              <a:gd name="T1" fmla="*/ 6 h 504"/>
              <a:gd name="T2" fmla="*/ 465 w 475"/>
              <a:gd name="T3" fmla="*/ 6 h 504"/>
              <a:gd name="T4" fmla="*/ 370 w 475"/>
              <a:gd name="T5" fmla="*/ 161 h 504"/>
              <a:gd name="T6" fmla="*/ 271 w 475"/>
              <a:gd name="T7" fmla="*/ 278 h 504"/>
              <a:gd name="T8" fmla="*/ 37 w 475"/>
              <a:gd name="T9" fmla="*/ 471 h 504"/>
              <a:gd name="T10" fmla="*/ 77 w 475"/>
              <a:gd name="T11" fmla="*/ 340 h 504"/>
              <a:gd name="T12" fmla="*/ 53 w 475"/>
              <a:gd name="T13" fmla="*/ 333 h 504"/>
              <a:gd name="T14" fmla="*/ 1 w 475"/>
              <a:gd name="T15" fmla="*/ 469 h 504"/>
              <a:gd name="T16" fmla="*/ 6 w 475"/>
              <a:gd name="T17" fmla="*/ 479 h 504"/>
              <a:gd name="T18" fmla="*/ 4 w 475"/>
              <a:gd name="T19" fmla="*/ 482 h 504"/>
              <a:gd name="T20" fmla="*/ 18 w 475"/>
              <a:gd name="T21" fmla="*/ 500 h 504"/>
              <a:gd name="T22" fmla="*/ 252 w 475"/>
              <a:gd name="T23" fmla="*/ 485 h 504"/>
              <a:gd name="T24" fmla="*/ 249 w 475"/>
              <a:gd name="T25" fmla="*/ 465 h 504"/>
              <a:gd name="T26" fmla="*/ 102 w 475"/>
              <a:gd name="T27" fmla="*/ 472 h 504"/>
              <a:gd name="T28" fmla="*/ 161 w 475"/>
              <a:gd name="T29" fmla="*/ 427 h 504"/>
              <a:gd name="T30" fmla="*/ 295 w 475"/>
              <a:gd name="T31" fmla="*/ 291 h 504"/>
              <a:gd name="T32" fmla="*/ 409 w 475"/>
              <a:gd name="T33" fmla="*/ 151 h 504"/>
              <a:gd name="T34" fmla="*/ 475 w 475"/>
              <a:gd name="T35" fmla="*/ 8 h 504"/>
              <a:gd name="T36" fmla="*/ 465 w 475"/>
              <a:gd name="T37" fmla="*/ 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504">
                <a:moveTo>
                  <a:pt x="465" y="6"/>
                </a:moveTo>
                <a:lnTo>
                  <a:pt x="465" y="6"/>
                </a:lnTo>
                <a:cubicBezTo>
                  <a:pt x="452" y="65"/>
                  <a:pt x="406" y="115"/>
                  <a:pt x="370" y="161"/>
                </a:cubicBezTo>
                <a:cubicBezTo>
                  <a:pt x="339" y="202"/>
                  <a:pt x="305" y="241"/>
                  <a:pt x="271" y="278"/>
                </a:cubicBezTo>
                <a:cubicBezTo>
                  <a:pt x="202" y="352"/>
                  <a:pt x="130" y="430"/>
                  <a:pt x="37" y="471"/>
                </a:cubicBezTo>
                <a:cubicBezTo>
                  <a:pt x="50" y="428"/>
                  <a:pt x="64" y="384"/>
                  <a:pt x="77" y="340"/>
                </a:cubicBezTo>
                <a:cubicBezTo>
                  <a:pt x="82" y="324"/>
                  <a:pt x="59" y="319"/>
                  <a:pt x="53" y="333"/>
                </a:cubicBezTo>
                <a:cubicBezTo>
                  <a:pt x="36" y="378"/>
                  <a:pt x="18" y="424"/>
                  <a:pt x="1" y="469"/>
                </a:cubicBezTo>
                <a:cubicBezTo>
                  <a:pt x="0" y="473"/>
                  <a:pt x="2" y="477"/>
                  <a:pt x="6" y="479"/>
                </a:cubicBezTo>
                <a:lnTo>
                  <a:pt x="4" y="482"/>
                </a:lnTo>
                <a:cubicBezTo>
                  <a:pt x="2" y="491"/>
                  <a:pt x="9" y="499"/>
                  <a:pt x="18" y="500"/>
                </a:cubicBezTo>
                <a:cubicBezTo>
                  <a:pt x="96" y="504"/>
                  <a:pt x="175" y="504"/>
                  <a:pt x="252" y="485"/>
                </a:cubicBezTo>
                <a:cubicBezTo>
                  <a:pt x="263" y="482"/>
                  <a:pt x="261" y="464"/>
                  <a:pt x="249" y="465"/>
                </a:cubicBezTo>
                <a:cubicBezTo>
                  <a:pt x="200" y="466"/>
                  <a:pt x="151" y="470"/>
                  <a:pt x="102" y="472"/>
                </a:cubicBezTo>
                <a:cubicBezTo>
                  <a:pt x="124" y="459"/>
                  <a:pt x="143" y="443"/>
                  <a:pt x="161" y="427"/>
                </a:cubicBezTo>
                <a:cubicBezTo>
                  <a:pt x="209" y="385"/>
                  <a:pt x="253" y="339"/>
                  <a:pt x="295" y="291"/>
                </a:cubicBezTo>
                <a:cubicBezTo>
                  <a:pt x="335" y="246"/>
                  <a:pt x="373" y="199"/>
                  <a:pt x="409" y="151"/>
                </a:cubicBezTo>
                <a:cubicBezTo>
                  <a:pt x="441" y="107"/>
                  <a:pt x="474" y="63"/>
                  <a:pt x="475" y="8"/>
                </a:cubicBezTo>
                <a:cubicBezTo>
                  <a:pt x="475" y="2"/>
                  <a:pt x="466" y="0"/>
                  <a:pt x="465" y="6"/>
                </a:cubicBezTo>
                <a:close/>
              </a:path>
            </a:pathLst>
          </a:custGeom>
          <a:solidFill>
            <a:schemeClr val="tx2">
              <a:lumMod val="50000"/>
            </a:schemeClr>
          </a:solidFill>
          <a:ln w="0">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latin typeface="Arial Narrow" panose="020B0606020202030204" pitchFamily="34" charset="0"/>
            </a:endParaRPr>
          </a:p>
        </p:txBody>
      </p:sp>
      <p:pic>
        <p:nvPicPr>
          <p:cNvPr id="4098" name="Picture 2" descr="Balance Icons gratu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615" y="1269025"/>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638269" y="299534"/>
            <a:ext cx="830580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Arial" panose="020B0604020202020204" pitchFamily="34" charset="0"/>
                <a:cs typeface="Arial" panose="020B0604020202020204" pitchFamily="34" charset="0"/>
              </a:rPr>
              <a:t>Quelle est la finalité de </a:t>
            </a:r>
            <a:r>
              <a:rPr lang="fr-FR" sz="2000" b="1" dirty="0" smtClean="0">
                <a:solidFill>
                  <a:schemeClr val="tx1"/>
                </a:solidFill>
                <a:latin typeface="Arial" panose="020B0604020202020204" pitchFamily="34" charset="0"/>
                <a:cs typeface="Arial" panose="020B0604020202020204" pitchFamily="34" charset="0"/>
              </a:rPr>
              <a:t>cette </a:t>
            </a:r>
            <a:r>
              <a:rPr lang="fr-FR" sz="2000" b="1" dirty="0">
                <a:solidFill>
                  <a:schemeClr val="tx1"/>
                </a:solidFill>
                <a:latin typeface="Arial" panose="020B0604020202020204" pitchFamily="34" charset="0"/>
                <a:cs typeface="Arial" panose="020B0604020202020204" pitchFamily="34" charset="0"/>
              </a:rPr>
              <a:t>marque</a:t>
            </a:r>
            <a:r>
              <a:rPr lang="fr-FR" sz="2000" b="1" dirty="0" smtClean="0">
                <a:solidFill>
                  <a:schemeClr val="tx1"/>
                </a:solidFill>
                <a:latin typeface="Arial" panose="020B0604020202020204" pitchFamily="34" charset="0"/>
                <a:cs typeface="Arial" panose="020B0604020202020204" pitchFamily="34" charset="0"/>
              </a:rPr>
              <a:t>?</a:t>
            </a:r>
            <a:endParaRPr lang="fr-FR" sz="2000" b="1" dirty="0">
              <a:solidFill>
                <a:schemeClr val="tx1"/>
              </a:solidFill>
              <a:latin typeface="Arial" panose="020B0604020202020204" pitchFamily="34" charset="0"/>
              <a:cs typeface="Arial" panose="020B0604020202020204" pitchFamily="34" charset="0"/>
            </a:endParaRPr>
          </a:p>
        </p:txBody>
      </p:sp>
      <p:sp>
        <p:nvSpPr>
          <p:cNvPr id="18"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9</a:t>
            </a:fld>
            <a:endParaRPr lang="fr-FR" sz="1050" dirty="0">
              <a:solidFill>
                <a:srgbClr val="FFFFFF"/>
              </a:solidFill>
              <a:latin typeface="Arial"/>
              <a:ea typeface="+mn-ea"/>
              <a:cs typeface="+mn-cs"/>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390" y="2996712"/>
            <a:ext cx="540000" cy="540000"/>
          </a:xfrm>
          <a:prstGeom prst="rect">
            <a:avLst/>
          </a:prstGeom>
        </p:spPr>
      </p:pic>
    </p:spTree>
    <p:extLst>
      <p:ext uri="{BB962C8B-B14F-4D97-AF65-F5344CB8AC3E}">
        <p14:creationId xmlns:p14="http://schemas.microsoft.com/office/powerpoint/2010/main" val="2904407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GS_Titre Principal Pré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3.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4.xml><?xml version="1.0" encoding="utf-8"?>
<a:theme xmlns:a="http://schemas.openxmlformats.org/drawingml/2006/main" name="3_DGS_PagesIntérieures_AvecTitres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54CAE375B0284E8EE9BBF3E7A46484" ma:contentTypeVersion="6" ma:contentTypeDescription="Crée un document." ma:contentTypeScope="" ma:versionID="511452b9809657e6815bf4cce2accdc2">
  <xsd:schema xmlns:xsd="http://www.w3.org/2001/XMLSchema" xmlns:xs="http://www.w3.org/2001/XMLSchema" xmlns:p="http://schemas.microsoft.com/office/2006/metadata/properties" targetNamespace="http://schemas.microsoft.com/office/2006/metadata/properties" ma:root="true" ma:fieldsID="ed8f41ed40e1d7dd031eefd1d81ec7d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84BA6-1E2C-4108-A978-70A67FB76E3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32EF6D-2949-4E13-AA36-9D24B663B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E3377A-D9D7-43A3-A75F-3A9E28DF16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14171</TotalTime>
  <Words>1745</Words>
  <Application>Microsoft Office PowerPoint</Application>
  <PresentationFormat>Personnalisé</PresentationFormat>
  <Paragraphs>171</Paragraphs>
  <Slides>17</Slides>
  <Notes>4</Notes>
  <HiddenSlides>0</HiddenSlides>
  <MMClips>0</MMClips>
  <ScaleCrop>false</ScaleCrop>
  <HeadingPairs>
    <vt:vector size="6" baseType="variant">
      <vt:variant>
        <vt:lpstr>Polices utilisées</vt:lpstr>
      </vt:variant>
      <vt:variant>
        <vt:i4>11</vt:i4>
      </vt:variant>
      <vt:variant>
        <vt:lpstr>Thème</vt:lpstr>
      </vt:variant>
      <vt:variant>
        <vt:i4>5</vt:i4>
      </vt:variant>
      <vt:variant>
        <vt:lpstr>Titres des diapositives</vt:lpstr>
      </vt:variant>
      <vt:variant>
        <vt:i4>17</vt:i4>
      </vt:variant>
    </vt:vector>
  </HeadingPairs>
  <TitlesOfParts>
    <vt:vector size="33" baseType="lpstr">
      <vt:lpstr>Arial</vt:lpstr>
      <vt:lpstr>Arial Narrow</vt:lpstr>
      <vt:lpstr>Calibri</vt:lpstr>
      <vt:lpstr>Calibri Light</vt:lpstr>
      <vt:lpstr>Cambria</vt:lpstr>
      <vt:lpstr>Candara</vt:lpstr>
      <vt:lpstr>Helvetica Neue</vt:lpstr>
      <vt:lpstr>Helvetica Neue Light</vt:lpstr>
      <vt:lpstr>Marianne</vt:lpstr>
      <vt:lpstr>Montserrat ExtraBold</vt:lpstr>
      <vt:lpstr>Wingdings</vt:lpstr>
      <vt:lpstr>DGS_Titre Principal Présentation</vt:lpstr>
      <vt:lpstr>2_TEMPLATE_INTITULE_OFFICIEL</vt:lpstr>
      <vt:lpstr>TEMPLATE_INTITULE_OFFICIEL</vt:lpstr>
      <vt:lpstr>3_DGS_PagesIntérieures_AvecTitres_1</vt:lpstr>
      <vt:lpstr>1_TEMPLATE_INTITULE_OFFICIEL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PPT/DSI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SOMA, Julie (DGS/MICOM)</dc:creator>
  <cp:lastModifiedBy>ALLOUARD, Marie (DGS/SG/DAD-BSIIP)</cp:lastModifiedBy>
  <cp:revision>2120</cp:revision>
  <cp:lastPrinted>2018-10-12T12:22:23Z</cp:lastPrinted>
  <dcterms:created xsi:type="dcterms:W3CDTF">2018-09-17T13:21:29Z</dcterms:created>
  <dcterms:modified xsi:type="dcterms:W3CDTF">2022-12-16T14:32:35Z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0x010100E954CAE375B0284E8EE9BBF3E7A46484</vt:lpwstr>
  </property>
</Properties>
</file>