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4"/>
    <p:sldMasterId id="2147483787" r:id="rId5"/>
    <p:sldMasterId id="2147483758" r:id="rId6"/>
    <p:sldMasterId id="2147483750" r:id="rId7"/>
    <p:sldMasterId id="2147483774" r:id="rId8"/>
  </p:sldMasterIdLst>
  <p:notesMasterIdLst>
    <p:notesMasterId r:id="rId14"/>
  </p:notesMasterIdLst>
  <p:handoutMasterIdLst>
    <p:handoutMasterId r:id="rId15"/>
  </p:handoutMasterIdLst>
  <p:sldIdLst>
    <p:sldId id="448" r:id="rId9"/>
    <p:sldId id="453" r:id="rId10"/>
    <p:sldId id="484" r:id="rId11"/>
    <p:sldId id="483" r:id="rId12"/>
    <p:sldId id="468" r:id="rId13"/>
  </p:sldIdLst>
  <p:sldSz cx="12190413" cy="6859588"/>
  <p:notesSz cx="9942513" cy="6810375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3" orient="horz" pos="2387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6" pos="3930" userDrawn="1">
          <p15:clr>
            <a:srgbClr val="A4A3A4"/>
          </p15:clr>
        </p15:guide>
        <p15:guide id="7" pos="301" userDrawn="1">
          <p15:clr>
            <a:srgbClr val="A4A3A4"/>
          </p15:clr>
        </p15:guide>
        <p15:guide id="8" pos="7559" userDrawn="1">
          <p15:clr>
            <a:srgbClr val="A4A3A4"/>
          </p15:clr>
        </p15:guide>
        <p15:guide id="11" orient="horz" pos="1911" userDrawn="1">
          <p15:clr>
            <a:srgbClr val="A4A3A4"/>
          </p15:clr>
        </p15:guide>
        <p15:guide id="12" orient="horz" pos="3635" userDrawn="1">
          <p15:clr>
            <a:srgbClr val="A4A3A4"/>
          </p15:clr>
        </p15:guide>
        <p15:guide id="13" pos="3613" userDrawn="1">
          <p15:clr>
            <a:srgbClr val="A4A3A4"/>
          </p15:clr>
        </p15:guide>
        <p15:guide id="14" pos="4066" userDrawn="1">
          <p15:clr>
            <a:srgbClr val="A4A3A4"/>
          </p15:clr>
        </p15:guide>
        <p15:guide id="15" orient="horz" pos="1435" userDrawn="1">
          <p15:clr>
            <a:srgbClr val="A4A3A4"/>
          </p15:clr>
        </p15:guide>
        <p15:guide id="16" pos="3000" userDrawn="1">
          <p15:clr>
            <a:srgbClr val="A4A3A4"/>
          </p15:clr>
        </p15:guide>
        <p15:guide id="17" pos="6062" userDrawn="1">
          <p15:clr>
            <a:srgbClr val="A4A3A4"/>
          </p15:clr>
        </p15:guide>
        <p15:guide id="18" orient="horz" pos="3090" userDrawn="1">
          <p15:clr>
            <a:srgbClr val="A4A3A4"/>
          </p15:clr>
        </p15:guide>
        <p15:guide id="19" orient="horz" pos="1276" userDrawn="1">
          <p15:clr>
            <a:srgbClr val="A4A3A4"/>
          </p15:clr>
        </p15:guide>
        <p15:guide id="20" pos="551" userDrawn="1">
          <p15:clr>
            <a:srgbClr val="A4A3A4"/>
          </p15:clr>
        </p15:guide>
        <p15:guide id="21" pos="846" userDrawn="1">
          <p15:clr>
            <a:srgbClr val="A4A3A4"/>
          </p15:clr>
        </p15:guide>
        <p15:guide id="22" orient="horz" pos="1004" userDrawn="1">
          <p15:clr>
            <a:srgbClr val="A4A3A4"/>
          </p15:clr>
        </p15:guide>
        <p15:guide id="23" orient="horz" pos="1095" userDrawn="1">
          <p15:clr>
            <a:srgbClr val="A4A3A4"/>
          </p15:clr>
        </p15:guide>
        <p15:guide id="24" orient="horz" pos="822" userDrawn="1">
          <p15:clr>
            <a:srgbClr val="A4A3A4"/>
          </p15:clr>
        </p15:guide>
        <p15:guide id="25" pos="664" userDrawn="1">
          <p15:clr>
            <a:srgbClr val="A4A3A4"/>
          </p15:clr>
        </p15:guide>
        <p15:guide id="26" orient="horz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A, Julie (DGS/MICOM)" initials="SJ(" lastIdx="1" clrIdx="0">
    <p:extLst/>
  </p:cmAuthor>
  <p:cmAuthor id="2" name="DUBOIS, Hélène (DGS/SG/DAD-BSIIP)" initials="DH(" lastIdx="6" clrIdx="1">
    <p:extLst>
      <p:ext uri="{19B8F6BF-5375-455C-9EA6-DF929625EA0E}">
        <p15:presenceInfo xmlns:p15="http://schemas.microsoft.com/office/powerpoint/2012/main" userId="S-1-5-21-27022435-3177379373-3347635678-85551" providerId="AD"/>
      </p:ext>
    </p:extLst>
  </p:cmAuthor>
  <p:cmAuthor id="3" name="Marie ALLOUARD" initials="MA" lastIdx="1" clrIdx="2">
    <p:extLst>
      <p:ext uri="{19B8F6BF-5375-455C-9EA6-DF929625EA0E}">
        <p15:presenceInfo xmlns:p15="http://schemas.microsoft.com/office/powerpoint/2012/main" userId="S-1-5-21-3641078771-3653456904-245653651-1466449" providerId="AD"/>
      </p:ext>
    </p:extLst>
  </p:cmAuthor>
  <p:cmAuthor id="4" name="SAKHO, Moussa (DGS/SG/DAD)" initials="SM(" lastIdx="14" clrIdx="3">
    <p:extLst>
      <p:ext uri="{19B8F6BF-5375-455C-9EA6-DF929625EA0E}">
        <p15:presenceInfo xmlns:p15="http://schemas.microsoft.com/office/powerpoint/2012/main" userId="S-1-5-21-27022435-3177379373-3347635678-118199" providerId="AD"/>
      </p:ext>
    </p:extLst>
  </p:cmAuthor>
  <p:cmAuthor id="5" name="ALLOUARD, Marie (DGS/SG/DAD-BSIIP)" initials="AM(" lastIdx="1" clrIdx="4">
    <p:extLst>
      <p:ext uri="{19B8F6BF-5375-455C-9EA6-DF929625EA0E}">
        <p15:presenceInfo xmlns:p15="http://schemas.microsoft.com/office/powerpoint/2012/main" userId="S-1-5-21-27022435-3177379373-3347635678-93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B7B"/>
    <a:srgbClr val="1F497D"/>
    <a:srgbClr val="2E72B0"/>
    <a:srgbClr val="C00000"/>
    <a:srgbClr val="DCE6F2"/>
    <a:srgbClr val="8890BB"/>
    <a:srgbClr val="8064A2"/>
    <a:srgbClr val="F79443"/>
    <a:srgbClr val="93CDDD"/>
    <a:srgbClr val="D8D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4343" autoAdjust="0"/>
  </p:normalViewPr>
  <p:slideViewPr>
    <p:cSldViewPr snapToGrid="0">
      <p:cViewPr varScale="1">
        <p:scale>
          <a:sx n="95" d="100"/>
          <a:sy n="95" d="100"/>
        </p:scale>
        <p:origin x="96" y="444"/>
      </p:cViewPr>
      <p:guideLst>
        <p:guide orient="horz" pos="4020"/>
        <p:guide orient="horz" pos="2387"/>
        <p:guide orient="horz" pos="709"/>
        <p:guide pos="3930"/>
        <p:guide pos="301"/>
        <p:guide pos="7559"/>
        <p:guide orient="horz" pos="1911"/>
        <p:guide orient="horz" pos="3635"/>
        <p:guide pos="3613"/>
        <p:guide pos="4066"/>
        <p:guide orient="horz" pos="1435"/>
        <p:guide pos="3000"/>
        <p:guide pos="6062"/>
        <p:guide orient="horz" pos="3090"/>
        <p:guide orient="horz" pos="1276"/>
        <p:guide pos="551"/>
        <p:guide pos="846"/>
        <p:guide orient="horz" pos="1004"/>
        <p:guide orient="horz" pos="1095"/>
        <p:guide orient="horz" pos="822"/>
        <p:guide pos="664"/>
        <p:guide orient="horz" pos="21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17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687" y="0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07AEEAB5-2C3A-423F-8EE9-474FF60FD7E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9475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687" y="6469475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CD584776-D907-453B-8B38-591991522D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26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1792" y="0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4308C419-FCC7-46D0-925F-4D245798B981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1463" cy="229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4253" y="3277493"/>
            <a:ext cx="7954010" cy="2681586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68675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1792" y="6468675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96129EA7-38A1-468F-8FEE-6574E476B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88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GS_Diapo_Texte_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435902"/>
            <a:ext cx="814678" cy="309704"/>
          </a:xfrm>
          <a:prstGeom prst="rect">
            <a:avLst/>
          </a:prstGeom>
        </p:spPr>
        <p:txBody>
          <a:bodyPr lIns="121917" tIns="60958" rIns="121917" bIns="60958"/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80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12699" indent="114286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744" y="2277400"/>
            <a:ext cx="1123098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97154" y="79186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4422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15" y="2085334"/>
            <a:ext cx="3359563" cy="3841316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425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0912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1197154" y="92837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6668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15" y="2277400"/>
            <a:ext cx="3408184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239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6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15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244" y="2277400"/>
            <a:ext cx="7487857" cy="3841316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52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15" y="2277401"/>
            <a:ext cx="7680384" cy="3840522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77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582743" y="720167"/>
            <a:ext cx="4647795" cy="2709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6582743" y="3429794"/>
            <a:ext cx="4647795" cy="2608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53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22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re 1"/>
          <p:cNvSpPr txBox="1">
            <a:spLocks/>
          </p:cNvSpPr>
          <p:nvPr userDrawn="1"/>
        </p:nvSpPr>
        <p:spPr>
          <a:xfrm>
            <a:off x="1557078" y="163138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34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 type="title" preserve="1">
  <p:cSld name="Mast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89968" y="6430866"/>
            <a:ext cx="210477" cy="14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3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S_Diapo_Texte_Titre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435902"/>
            <a:ext cx="814678" cy="309704"/>
          </a:xfrm>
          <a:prstGeom prst="rect">
            <a:avLst/>
          </a:prstGeom>
        </p:spPr>
        <p:txBody>
          <a:bodyPr lIns="121917" tIns="60958" rIns="121917" bIns="60958"/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716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4" y="6398323"/>
            <a:ext cx="1559797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12699" indent="114289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744" y="2277399"/>
            <a:ext cx="1123098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28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GS_Diapo_Texte_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435902"/>
            <a:ext cx="814678" cy="309704"/>
          </a:xfrm>
          <a:prstGeom prst="rect">
            <a:avLst/>
          </a:prstGeom>
        </p:spPr>
        <p:txBody>
          <a:bodyPr lIns="121917" tIns="60958" rIns="121917" bIns="60958"/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78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 type="title">
  <p:cSld name="Mast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89968" y="6430866"/>
            <a:ext cx="210477" cy="14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582743" y="720167"/>
            <a:ext cx="4647795" cy="2709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6582743" y="3429794"/>
            <a:ext cx="4647795" cy="2608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8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12699" indent="114286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744" y="2277400"/>
            <a:ext cx="1123098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97154" y="79186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1729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15" y="2085334"/>
            <a:ext cx="3359563" cy="3841316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425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0912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1197154" y="92837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746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15" y="2277400"/>
            <a:ext cx="3408184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239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29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15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244" y="2277400"/>
            <a:ext cx="7487857" cy="3841316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72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15" y="2277401"/>
            <a:ext cx="7680384" cy="3840522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88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4" y="2853597"/>
            <a:ext cx="11230538" cy="305834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52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4"/>
            <a:ext cx="1613703" cy="4612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578734-7B6B-B848-8F7C-20D24745B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9970" y="164675"/>
            <a:ext cx="2687297" cy="2093157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79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14" y="2085333"/>
            <a:ext cx="3359563" cy="3841316"/>
          </a:xfrm>
        </p:spPr>
        <p:txBody>
          <a:bodyPr/>
          <a:lstStyle>
            <a:lvl1pPr marL="191981" indent="-191981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425" y="2085333"/>
            <a:ext cx="3359563" cy="3815233"/>
          </a:xfrm>
        </p:spPr>
        <p:txBody>
          <a:bodyPr/>
          <a:lstStyle>
            <a:lvl1pPr marL="191981" indent="-191981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0911" y="2085333"/>
            <a:ext cx="3359563" cy="3815233"/>
          </a:xfrm>
        </p:spPr>
        <p:txBody>
          <a:bodyPr/>
          <a:lstStyle>
            <a:lvl1pPr marL="191981" indent="-191981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225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228"/>
            <a:ext cx="12190413" cy="5926649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650" y="6398324"/>
            <a:ext cx="1559797" cy="4612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37" y="984228"/>
            <a:ext cx="11230538" cy="5396449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34" indent="-527934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43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9532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59875" y="5830616"/>
            <a:ext cx="4319438" cy="597401"/>
          </a:xfrm>
          <a:prstGeom prst="rect">
            <a:avLst/>
          </a:prstGeom>
        </p:spPr>
        <p:txBody>
          <a:bodyPr anchor="ctr" anchorCtr="0"/>
          <a:lstStyle>
            <a:lvl1pPr algn="l">
              <a:defRPr sz="1533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9532"/>
            <a:ext cx="239969" cy="240056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6472" y="260710"/>
            <a:ext cx="4754750" cy="3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2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9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8251" y="165399"/>
            <a:ext cx="1466741" cy="612142"/>
          </a:xfrm>
          <a:prstGeom prst="rect">
            <a:avLst/>
          </a:prstGeom>
        </p:spPr>
      </p:pic>
      <p:sp>
        <p:nvSpPr>
          <p:cNvPr id="25" name="Titre 1"/>
          <p:cNvSpPr txBox="1">
            <a:spLocks/>
          </p:cNvSpPr>
          <p:nvPr userDrawn="1"/>
        </p:nvSpPr>
        <p:spPr>
          <a:xfrm>
            <a:off x="1557078" y="163138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 flipV="1">
            <a:off x="1248329" y="590937"/>
            <a:ext cx="9262794" cy="36008"/>
          </a:xfrm>
          <a:prstGeom prst="rect">
            <a:avLst/>
          </a:prstGeom>
          <a:solidFill>
            <a:srgbClr val="0041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015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 type="title">
  <p:cSld name="Mast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89968" y="6430866"/>
            <a:ext cx="210477" cy="14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0" indent="12698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15" y="2277399"/>
            <a:ext cx="3408184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239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3164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34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14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0" indent="12698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243" y="2277399"/>
            <a:ext cx="7487857" cy="384131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83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3164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0" indent="12698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15" y="2277400"/>
            <a:ext cx="7680384" cy="3840522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94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4" y="2853597"/>
            <a:ext cx="11230538" cy="305834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54" indent="0">
              <a:spcBef>
                <a:spcPts val="667"/>
              </a:spcBef>
              <a:spcAft>
                <a:spcPts val="0"/>
              </a:spcAft>
              <a:buNone/>
              <a:tabLst/>
              <a:defRPr sz="2466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744" y="6380677"/>
            <a:ext cx="1123135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6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578734-7B6B-B848-8F7C-20D24745B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9970" y="266702"/>
            <a:ext cx="3031913" cy="1914665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26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228"/>
            <a:ext cx="12190413" cy="5926649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650" y="6398323"/>
            <a:ext cx="1559797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36" y="984228"/>
            <a:ext cx="11230538" cy="5396449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47" indent="-52794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6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40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9532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16/12/2022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59875" y="5830616"/>
            <a:ext cx="4319438" cy="597401"/>
          </a:xfrm>
          <a:prstGeom prst="rect">
            <a:avLst/>
          </a:prstGeo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 dirty="0" smtClean="0"/>
              <a:t>Direction générale</a:t>
            </a:r>
          </a:p>
          <a:p>
            <a:r>
              <a:rPr lang="fr-FR" dirty="0" smtClean="0"/>
              <a:t>de la santé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9532"/>
            <a:ext cx="239969" cy="240056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6471" y="611141"/>
            <a:ext cx="5527886" cy="34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0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745" y="2277400"/>
            <a:ext cx="11231688" cy="39373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3666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744" y="6380677"/>
            <a:ext cx="1123135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45" y="910613"/>
            <a:ext cx="11231688" cy="72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883" y="6379478"/>
            <a:ext cx="2742843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79938" y="6380677"/>
            <a:ext cx="11230538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433B51AF-3A50-3342-8D79-F2F92F5991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949" y="68643"/>
            <a:ext cx="1262369" cy="797191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68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</p:sldLayoutIdLst>
  <p:hf hdr="0"/>
  <p:txStyles>
    <p:titleStyle>
      <a:lvl1pPr marL="19049" indent="0" algn="l" defTabSz="1219078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54" indent="0" algn="l" defTabSz="121907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6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53" indent="-228577" algn="l" defTabSz="1219078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29" indent="-228577" algn="l" defTabSz="121907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05" indent="-228577" algn="l" defTabSz="121907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476" indent="-228577" algn="l" defTabSz="121907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indent="0" algn="l" defTabSz="1219078" rtl="0" eaLnBrk="1" latinLnBrk="0" hangingPunct="1">
        <a:spcBef>
          <a:spcPct val="20000"/>
        </a:spcBef>
        <a:buFont typeface="Arial" pitchFamily="34" charset="0"/>
        <a:buNone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745" y="2277401"/>
            <a:ext cx="11231689" cy="3937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45" y="910613"/>
            <a:ext cx="11231689" cy="72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38251" y="172758"/>
            <a:ext cx="1466741" cy="612142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 flipV="1">
            <a:off x="1161554" y="594561"/>
            <a:ext cx="9358782" cy="28807"/>
          </a:xfrm>
          <a:prstGeom prst="rect">
            <a:avLst/>
          </a:prstGeom>
          <a:solidFill>
            <a:srgbClr val="0041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itre 1"/>
          <p:cNvSpPr txBox="1">
            <a:spLocks/>
          </p:cNvSpPr>
          <p:nvPr userDrawn="1"/>
        </p:nvSpPr>
        <p:spPr>
          <a:xfrm>
            <a:off x="1143639" y="233184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33B51AF-3A50-3342-8D79-F2F92F59917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949" y="68643"/>
            <a:ext cx="1262369" cy="7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7" r:id="rId6"/>
    <p:sldLayoutId id="2147483768" r:id="rId7"/>
    <p:sldLayoutId id="2147483769" r:id="rId8"/>
    <p:sldLayoutId id="214748377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marL="19048" indent="0" algn="l" defTabSz="1219048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52" indent="0" algn="l" defTabSz="121904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41" indent="-228571" algn="l" defTabSz="1219048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1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48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445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1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indent="0" algn="l" defTabSz="1219048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9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3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8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6092"/>
            <a:ext cx="12190413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560092"/>
            <a:ext cx="814678" cy="252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292600" y="6584492"/>
            <a:ext cx="3606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Charte d’usage Géo’DAE – Base nationale</a:t>
            </a:r>
            <a:r>
              <a:rPr lang="fr-FR" sz="10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des défibrillateurs</a:t>
            </a:r>
            <a:endParaRPr lang="fr-FR" sz="1000" b="1" noProof="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90525" y="548200"/>
            <a:ext cx="1080000" cy="7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6560151"/>
            <a:ext cx="257175" cy="2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0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7" r:id="rId2"/>
    <p:sldLayoutId id="2147483771" r:id="rId3"/>
    <p:sldLayoutId id="2147483772" r:id="rId4"/>
    <p:sldLayoutId id="21474837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l" defTabSz="1219170" rtl="0" eaLnBrk="1" latinLnBrk="0" hangingPunct="1">
        <a:spcBef>
          <a:spcPct val="0"/>
        </a:spcBef>
        <a:buNone/>
        <a:defRPr lang="fr-FR" sz="2400" b="1" i="1" kern="1200" dirty="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1pPr>
    </p:titleStyle>
    <p:bodyStyle>
      <a:lvl1pPr marL="380990" indent="-380990" algn="l" defTabSz="1219170" rtl="0" eaLnBrk="1" latinLnBrk="0" hangingPunct="1">
        <a:spcBef>
          <a:spcPct val="20000"/>
        </a:spcBef>
        <a:spcAft>
          <a:spcPts val="1600"/>
        </a:spcAft>
        <a:buFont typeface="Arial" panose="020B0604020202020204" pitchFamily="34" charset="0"/>
        <a:buChar char="•"/>
        <a:defRPr lang="fr-FR" sz="2300" b="1" i="0" u="none" strike="noStrike" kern="1200" baseline="0" dirty="0" smtClean="0">
          <a:solidFill>
            <a:srgbClr val="3C4693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800"/>
        </a:spcBef>
        <a:spcAft>
          <a:spcPts val="800"/>
        </a:spcAft>
        <a:buFont typeface="Arial" panose="020B0604020202020204" pitchFamily="34" charset="0"/>
        <a:buNone/>
        <a:defRPr lang="fr-FR" sz="2000" b="1" kern="1200" dirty="0" smtClean="0">
          <a:solidFill>
            <a:srgbClr val="C8D223"/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745" y="2277401"/>
            <a:ext cx="11231689" cy="3937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45" y="910613"/>
            <a:ext cx="11231689" cy="72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 userDrawn="1"/>
        </p:nvSpPr>
        <p:spPr>
          <a:xfrm>
            <a:off x="1197154" y="222623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38251" y="172758"/>
            <a:ext cx="1466741" cy="612142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 flipV="1">
            <a:off x="1161554" y="594561"/>
            <a:ext cx="9358782" cy="28807"/>
          </a:xfrm>
          <a:prstGeom prst="rect">
            <a:avLst/>
          </a:prstGeom>
          <a:solidFill>
            <a:srgbClr val="0041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33B51AF-3A50-3342-8D79-F2F92F5991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949" y="68643"/>
            <a:ext cx="1262369" cy="7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6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19048" indent="0" algn="l" defTabSz="1219048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52" indent="0" algn="l" defTabSz="121904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41" indent="-228571" algn="l" defTabSz="1219048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1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48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445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1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indent="0" algn="l" defTabSz="1219048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9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3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 txBox="1">
            <a:spLocks/>
          </p:cNvSpPr>
          <p:nvPr/>
        </p:nvSpPr>
        <p:spPr>
          <a:xfrm>
            <a:off x="435431" y="4040160"/>
            <a:ext cx="4563520" cy="1931042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Charte d’usage de la marque d’Etat</a:t>
            </a:r>
          </a:p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Société de maintenance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666" y="3647789"/>
            <a:ext cx="4572000" cy="2694806"/>
          </a:xfrm>
          <a:prstGeom prst="rect">
            <a:avLst/>
          </a:prstGeom>
        </p:spPr>
      </p:pic>
      <p:sp>
        <p:nvSpPr>
          <p:cNvPr id="14" name="Titre 5"/>
          <p:cNvSpPr txBox="1">
            <a:spLocks/>
          </p:cNvSpPr>
          <p:nvPr/>
        </p:nvSpPr>
        <p:spPr>
          <a:xfrm>
            <a:off x="5855929" y="2560005"/>
            <a:ext cx="5387787" cy="566256"/>
          </a:xfrm>
          <a:prstGeom prst="rect">
            <a:avLst/>
          </a:prstGeom>
        </p:spPr>
        <p:txBody>
          <a:bodyPr lIns="47989" rIns="47989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625519"/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Déclarer, Localiser, Sauver</a:t>
            </a:r>
          </a:p>
        </p:txBody>
      </p:sp>
      <p:sp>
        <p:nvSpPr>
          <p:cNvPr id="15" name="Freeform 9"/>
          <p:cNvSpPr>
            <a:spLocks noChangeAspect="1"/>
          </p:cNvSpPr>
          <p:nvPr/>
        </p:nvSpPr>
        <p:spPr bwMode="gray">
          <a:xfrm>
            <a:off x="5941444" y="3044957"/>
            <a:ext cx="5213737" cy="162608"/>
          </a:xfrm>
          <a:custGeom>
            <a:avLst/>
            <a:gdLst>
              <a:gd name="T0" fmla="*/ 20 w 1807"/>
              <a:gd name="T1" fmla="*/ 115 h 116"/>
              <a:gd name="T2" fmla="*/ 20 w 1807"/>
              <a:gd name="T3" fmla="*/ 115 h 116"/>
              <a:gd name="T4" fmla="*/ 1398 w 1807"/>
              <a:gd name="T5" fmla="*/ 50 h 116"/>
              <a:gd name="T6" fmla="*/ 1786 w 1807"/>
              <a:gd name="T7" fmla="*/ 32 h 116"/>
              <a:gd name="T8" fmla="*/ 1786 w 1807"/>
              <a:gd name="T9" fmla="*/ 1 h 116"/>
              <a:gd name="T10" fmla="*/ 409 w 1807"/>
              <a:gd name="T11" fmla="*/ 65 h 116"/>
              <a:gd name="T12" fmla="*/ 21 w 1807"/>
              <a:gd name="T13" fmla="*/ 83 h 116"/>
              <a:gd name="T14" fmla="*/ 20 w 1807"/>
              <a:gd name="T15" fmla="*/ 11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07" h="116">
                <a:moveTo>
                  <a:pt x="20" y="115"/>
                </a:moveTo>
                <a:lnTo>
                  <a:pt x="20" y="115"/>
                </a:lnTo>
                <a:cubicBezTo>
                  <a:pt x="479" y="93"/>
                  <a:pt x="938" y="72"/>
                  <a:pt x="1398" y="50"/>
                </a:cubicBezTo>
                <a:cubicBezTo>
                  <a:pt x="1527" y="44"/>
                  <a:pt x="1656" y="38"/>
                  <a:pt x="1786" y="32"/>
                </a:cubicBezTo>
                <a:cubicBezTo>
                  <a:pt x="1806" y="31"/>
                  <a:pt x="1807" y="0"/>
                  <a:pt x="1786" y="1"/>
                </a:cubicBezTo>
                <a:cubicBezTo>
                  <a:pt x="1327" y="22"/>
                  <a:pt x="868" y="44"/>
                  <a:pt x="409" y="65"/>
                </a:cubicBezTo>
                <a:cubicBezTo>
                  <a:pt x="279" y="71"/>
                  <a:pt x="150" y="77"/>
                  <a:pt x="21" y="83"/>
                </a:cubicBezTo>
                <a:cubicBezTo>
                  <a:pt x="0" y="84"/>
                  <a:pt x="0" y="116"/>
                  <a:pt x="20" y="115"/>
                </a:cubicBezTo>
                <a:close/>
              </a:path>
            </a:pathLst>
          </a:custGeom>
          <a:solidFill>
            <a:srgbClr val="1F497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92" tIns="60945" rIns="121892" bIns="60945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66" y="753445"/>
            <a:ext cx="3907648" cy="16302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7393" y="458250"/>
            <a:ext cx="4961376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18"/>
          <p:cNvSpPr/>
          <p:nvPr>
            <p:custDataLst>
              <p:tags r:id="rId1"/>
            </p:custDataLst>
          </p:nvPr>
        </p:nvSpPr>
        <p:spPr bwMode="gray">
          <a:xfrm>
            <a:off x="484682" y="1749122"/>
            <a:ext cx="11515231" cy="154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8270" y="203998"/>
            <a:ext cx="8993335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qu’une société de maintenance ? Quels sont les objectifs ? 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09982"/>
            <a:ext cx="1799766" cy="360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2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avec coins arrondis en diagonale 12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066336" y="1284807"/>
            <a:ext cx="5760000" cy="540000"/>
          </a:xfrm>
          <a:prstGeom prst="round2DiagRect">
            <a:avLst/>
          </a:prstGeom>
          <a:solidFill>
            <a:srgbClr val="1F497D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288000">
              <a:tabLst>
                <a:tab pos="177800" algn="l"/>
              </a:tabLst>
            </a:pPr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Définition</a:t>
            </a:r>
            <a:endParaRPr lang="fr-FR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uppieren 27">
            <a:extLst>
              <a:ext uri="{FF2B5EF4-FFF2-40B4-BE49-F238E27FC236}">
                <a16:creationId xmlns:a16="http://schemas.microsoft.com/office/drawing/2014/main" id="{A86C02A6-7A47-0643-9605-75F8102EDFBA}"/>
              </a:ext>
            </a:extLst>
          </p:cNvPr>
          <p:cNvGrpSpPr>
            <a:grpSpLocks noChangeAspect="1"/>
          </p:cNvGrpSpPr>
          <p:nvPr/>
        </p:nvGrpSpPr>
        <p:grpSpPr>
          <a:xfrm>
            <a:off x="302417" y="1034760"/>
            <a:ext cx="972002" cy="972000"/>
            <a:chOff x="7502615" y="1206411"/>
            <a:chExt cx="650013" cy="650013"/>
          </a:xfrm>
          <a:solidFill>
            <a:srgbClr val="E97B7B"/>
          </a:solidFill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F79BEB0-6F7D-FA4B-80AB-E09E16CD7EF4}"/>
                </a:ext>
              </a:extLst>
            </p:cNvPr>
            <p:cNvSpPr/>
            <p:nvPr/>
          </p:nvSpPr>
          <p:spPr bwMode="gray">
            <a:xfrm>
              <a:off x="7502618" y="1206412"/>
              <a:ext cx="487510" cy="487510"/>
            </a:xfrm>
            <a:prstGeom prst="ellipse">
              <a:avLst/>
            </a:prstGeom>
            <a:grpFill/>
            <a:ln w="152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910C680-A94C-6A4A-A1C0-68776357678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02615" y="1206411"/>
              <a:ext cx="650013" cy="650013"/>
            </a:xfrm>
            <a:prstGeom prst="ellipse">
              <a:avLst/>
            </a:prstGeom>
            <a:solidFill>
              <a:srgbClr val="1F497D"/>
            </a:solidFill>
            <a:ln w="571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fr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22" name="Rechteck 18"/>
          <p:cNvSpPr/>
          <p:nvPr>
            <p:custDataLst>
              <p:tags r:id="rId2"/>
            </p:custDataLst>
          </p:nvPr>
        </p:nvSpPr>
        <p:spPr bwMode="gray">
          <a:xfrm>
            <a:off x="484683" y="4144986"/>
            <a:ext cx="11515230" cy="19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fr-F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avec coins arrondis en diagonale 23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070065" y="3702109"/>
            <a:ext cx="5760000" cy="540000"/>
          </a:xfrm>
          <a:prstGeom prst="round2DiagRect">
            <a:avLst/>
          </a:prstGeom>
          <a:solidFill>
            <a:srgbClr val="C00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288000">
              <a:tabLst>
                <a:tab pos="177800" algn="l"/>
              </a:tabLst>
            </a:pPr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Objectifs</a:t>
            </a:r>
            <a:endParaRPr lang="fr-FR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6" name="Gruppieren 27">
            <a:extLst>
              <a:ext uri="{FF2B5EF4-FFF2-40B4-BE49-F238E27FC236}">
                <a16:creationId xmlns:a16="http://schemas.microsoft.com/office/drawing/2014/main" id="{A86C02A6-7A47-0643-9605-75F8102EDFBA}"/>
              </a:ext>
            </a:extLst>
          </p:cNvPr>
          <p:cNvGrpSpPr>
            <a:grpSpLocks noChangeAspect="1"/>
          </p:cNvGrpSpPr>
          <p:nvPr/>
        </p:nvGrpSpPr>
        <p:grpSpPr>
          <a:xfrm>
            <a:off x="316143" y="3480221"/>
            <a:ext cx="972002" cy="972000"/>
            <a:chOff x="7502618" y="1206411"/>
            <a:chExt cx="650014" cy="650013"/>
          </a:xfrm>
          <a:solidFill>
            <a:srgbClr val="C00000"/>
          </a:solidFill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F79BEB0-6F7D-FA4B-80AB-E09E16CD7EF4}"/>
                </a:ext>
              </a:extLst>
            </p:cNvPr>
            <p:cNvSpPr/>
            <p:nvPr/>
          </p:nvSpPr>
          <p:spPr bwMode="gray">
            <a:xfrm>
              <a:off x="7502618" y="1206412"/>
              <a:ext cx="487510" cy="487510"/>
            </a:xfrm>
            <a:prstGeom prst="ellipse">
              <a:avLst/>
            </a:prstGeom>
            <a:grpFill/>
            <a:ln w="152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910C680-A94C-6A4A-A1C0-68776357678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02619" y="1206411"/>
              <a:ext cx="650013" cy="650013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fr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11" name="Freeform 60">
            <a:extLst>
              <a:ext uri="{FF2B5EF4-FFF2-40B4-BE49-F238E27FC236}">
                <a16:creationId xmlns:a16="http://schemas.microsoft.com/office/drawing/2014/main" id="{9FBAE125-B7F4-3E46-BE5A-44777A3DB369}"/>
              </a:ext>
            </a:extLst>
          </p:cNvPr>
          <p:cNvSpPr>
            <a:spLocks noChangeAspect="1"/>
          </p:cNvSpPr>
          <p:nvPr/>
        </p:nvSpPr>
        <p:spPr>
          <a:xfrm>
            <a:off x="401449" y="3580428"/>
            <a:ext cx="762322" cy="756413"/>
          </a:xfrm>
          <a:custGeom>
            <a:avLst/>
            <a:gdLst>
              <a:gd name="connsiteX0" fmla="*/ 340988 w 345367"/>
              <a:gd name="connsiteY0" fmla="*/ 166981 h 342688"/>
              <a:gd name="connsiteX1" fmla="*/ 312753 w 345367"/>
              <a:gd name="connsiteY1" fmla="*/ 166981 h 342688"/>
              <a:gd name="connsiteX2" fmla="*/ 177103 w 345367"/>
              <a:gd name="connsiteY2" fmla="*/ 32378 h 342688"/>
              <a:gd name="connsiteX3" fmla="*/ 177103 w 345367"/>
              <a:gd name="connsiteY3" fmla="*/ 4362 h 342688"/>
              <a:gd name="connsiteX4" fmla="*/ 172702 w 345367"/>
              <a:gd name="connsiteY4" fmla="*/ 0 h 342688"/>
              <a:gd name="connsiteX5" fmla="*/ 168308 w 345367"/>
              <a:gd name="connsiteY5" fmla="*/ 4362 h 342688"/>
              <a:gd name="connsiteX6" fmla="*/ 168308 w 345367"/>
              <a:gd name="connsiteY6" fmla="*/ 32378 h 342688"/>
              <a:gd name="connsiteX7" fmla="*/ 32651 w 345367"/>
              <a:gd name="connsiteY7" fmla="*/ 166981 h 342688"/>
              <a:gd name="connsiteX8" fmla="*/ 4416 w 345367"/>
              <a:gd name="connsiteY8" fmla="*/ 166981 h 342688"/>
              <a:gd name="connsiteX9" fmla="*/ 0 w 345367"/>
              <a:gd name="connsiteY9" fmla="*/ 171326 h 342688"/>
              <a:gd name="connsiteX10" fmla="*/ 4380 w 345367"/>
              <a:gd name="connsiteY10" fmla="*/ 175707 h 342688"/>
              <a:gd name="connsiteX11" fmla="*/ 4416 w 345367"/>
              <a:gd name="connsiteY11" fmla="*/ 175707 h 342688"/>
              <a:gd name="connsiteX12" fmla="*/ 32651 w 345367"/>
              <a:gd name="connsiteY12" fmla="*/ 175707 h 342688"/>
              <a:gd name="connsiteX13" fmla="*/ 168308 w 345367"/>
              <a:gd name="connsiteY13" fmla="*/ 310307 h 342688"/>
              <a:gd name="connsiteX14" fmla="*/ 168308 w 345367"/>
              <a:gd name="connsiteY14" fmla="*/ 338327 h 342688"/>
              <a:gd name="connsiteX15" fmla="*/ 172702 w 345367"/>
              <a:gd name="connsiteY15" fmla="*/ 342689 h 342688"/>
              <a:gd name="connsiteX16" fmla="*/ 177103 w 345367"/>
              <a:gd name="connsiteY16" fmla="*/ 338327 h 342688"/>
              <a:gd name="connsiteX17" fmla="*/ 177103 w 345367"/>
              <a:gd name="connsiteY17" fmla="*/ 310307 h 342688"/>
              <a:gd name="connsiteX18" fmla="*/ 312753 w 345367"/>
              <a:gd name="connsiteY18" fmla="*/ 175708 h 342688"/>
              <a:gd name="connsiteX19" fmla="*/ 340988 w 345367"/>
              <a:gd name="connsiteY19" fmla="*/ 175708 h 342688"/>
              <a:gd name="connsiteX20" fmla="*/ 345367 w 345367"/>
              <a:gd name="connsiteY20" fmla="*/ 171327 h 342688"/>
              <a:gd name="connsiteX21" fmla="*/ 340988 w 345367"/>
              <a:gd name="connsiteY21" fmla="*/ 166981 h 342688"/>
              <a:gd name="connsiteX22" fmla="*/ 303964 w 345367"/>
              <a:gd name="connsiteY22" fmla="*/ 166981 h 342688"/>
              <a:gd name="connsiteX23" fmla="*/ 257320 w 345367"/>
              <a:gd name="connsiteY23" fmla="*/ 166981 h 342688"/>
              <a:gd name="connsiteX24" fmla="*/ 177103 w 345367"/>
              <a:gd name="connsiteY24" fmla="*/ 87388 h 342688"/>
              <a:gd name="connsiteX25" fmla="*/ 177103 w 345367"/>
              <a:gd name="connsiteY25" fmla="*/ 41104 h 342688"/>
              <a:gd name="connsiteX26" fmla="*/ 303964 w 345367"/>
              <a:gd name="connsiteY26" fmla="*/ 166981 h 342688"/>
              <a:gd name="connsiteX27" fmla="*/ 172702 w 345367"/>
              <a:gd name="connsiteY27" fmla="*/ 193641 h 342688"/>
              <a:gd name="connsiteX28" fmla="*/ 150231 w 345367"/>
              <a:gd name="connsiteY28" fmla="*/ 171344 h 342688"/>
              <a:gd name="connsiteX29" fmla="*/ 172702 w 345367"/>
              <a:gd name="connsiteY29" fmla="*/ 149048 h 342688"/>
              <a:gd name="connsiteX30" fmla="*/ 195172 w 345367"/>
              <a:gd name="connsiteY30" fmla="*/ 171344 h 342688"/>
              <a:gd name="connsiteX31" fmla="*/ 172702 w 345367"/>
              <a:gd name="connsiteY31" fmla="*/ 193641 h 342688"/>
              <a:gd name="connsiteX32" fmla="*/ 168453 w 345367"/>
              <a:gd name="connsiteY32" fmla="*/ 140746 h 342688"/>
              <a:gd name="connsiteX33" fmla="*/ 141864 w 345367"/>
              <a:gd name="connsiteY33" fmla="*/ 167132 h 342688"/>
              <a:gd name="connsiteX34" fmla="*/ 141102 w 345367"/>
              <a:gd name="connsiteY34" fmla="*/ 166981 h 342688"/>
              <a:gd name="connsiteX35" fmla="*/ 96879 w 345367"/>
              <a:gd name="connsiteY35" fmla="*/ 166981 h 342688"/>
              <a:gd name="connsiteX36" fmla="*/ 168308 w 345367"/>
              <a:gd name="connsiteY36" fmla="*/ 96111 h 342688"/>
              <a:gd name="connsiteX37" fmla="*/ 168308 w 345367"/>
              <a:gd name="connsiteY37" fmla="*/ 140012 h 342688"/>
              <a:gd name="connsiteX38" fmla="*/ 168453 w 345367"/>
              <a:gd name="connsiteY38" fmla="*/ 140746 h 342688"/>
              <a:gd name="connsiteX39" fmla="*/ 141102 w 345367"/>
              <a:gd name="connsiteY39" fmla="*/ 175707 h 342688"/>
              <a:gd name="connsiteX40" fmla="*/ 141864 w 345367"/>
              <a:gd name="connsiteY40" fmla="*/ 175552 h 342688"/>
              <a:gd name="connsiteX41" fmla="*/ 168308 w 345367"/>
              <a:gd name="connsiteY41" fmla="*/ 201925 h 342688"/>
              <a:gd name="connsiteX42" fmla="*/ 168308 w 345367"/>
              <a:gd name="connsiteY42" fmla="*/ 246578 h 342688"/>
              <a:gd name="connsiteX43" fmla="*/ 96879 w 345367"/>
              <a:gd name="connsiteY43" fmla="*/ 175708 h 342688"/>
              <a:gd name="connsiteX44" fmla="*/ 177103 w 345367"/>
              <a:gd name="connsiteY44" fmla="*/ 201925 h 342688"/>
              <a:gd name="connsiteX45" fmla="*/ 203525 w 345367"/>
              <a:gd name="connsiteY45" fmla="*/ 175662 h 342688"/>
              <a:gd name="connsiteX46" fmla="*/ 203757 w 345367"/>
              <a:gd name="connsiteY46" fmla="*/ 175707 h 342688"/>
              <a:gd name="connsiteX47" fmla="*/ 248524 w 345367"/>
              <a:gd name="connsiteY47" fmla="*/ 175707 h 342688"/>
              <a:gd name="connsiteX48" fmla="*/ 177103 w 345367"/>
              <a:gd name="connsiteY48" fmla="*/ 246574 h 342688"/>
              <a:gd name="connsiteX49" fmla="*/ 203757 w 345367"/>
              <a:gd name="connsiteY49" fmla="*/ 166981 h 342688"/>
              <a:gd name="connsiteX50" fmla="*/ 203525 w 345367"/>
              <a:gd name="connsiteY50" fmla="*/ 167027 h 342688"/>
              <a:gd name="connsiteX51" fmla="*/ 176951 w 345367"/>
              <a:gd name="connsiteY51" fmla="*/ 140746 h 342688"/>
              <a:gd name="connsiteX52" fmla="*/ 177103 w 345367"/>
              <a:gd name="connsiteY52" fmla="*/ 140013 h 342688"/>
              <a:gd name="connsiteX53" fmla="*/ 177103 w 345367"/>
              <a:gd name="connsiteY53" fmla="*/ 96111 h 342688"/>
              <a:gd name="connsiteX54" fmla="*/ 248524 w 345367"/>
              <a:gd name="connsiteY54" fmla="*/ 166982 h 342688"/>
              <a:gd name="connsiteX55" fmla="*/ 168308 w 345367"/>
              <a:gd name="connsiteY55" fmla="*/ 41104 h 342688"/>
              <a:gd name="connsiteX56" fmla="*/ 168308 w 345367"/>
              <a:gd name="connsiteY56" fmla="*/ 87388 h 342688"/>
              <a:gd name="connsiteX57" fmla="*/ 88091 w 345367"/>
              <a:gd name="connsiteY57" fmla="*/ 166981 h 342688"/>
              <a:gd name="connsiteX58" fmla="*/ 41446 w 345367"/>
              <a:gd name="connsiteY58" fmla="*/ 166981 h 342688"/>
              <a:gd name="connsiteX59" fmla="*/ 168308 w 345367"/>
              <a:gd name="connsiteY59" fmla="*/ 41104 h 342688"/>
              <a:gd name="connsiteX60" fmla="*/ 41446 w 345367"/>
              <a:gd name="connsiteY60" fmla="*/ 175708 h 342688"/>
              <a:gd name="connsiteX61" fmla="*/ 88091 w 345367"/>
              <a:gd name="connsiteY61" fmla="*/ 175708 h 342688"/>
              <a:gd name="connsiteX62" fmla="*/ 168308 w 345367"/>
              <a:gd name="connsiteY62" fmla="*/ 255301 h 342688"/>
              <a:gd name="connsiteX63" fmla="*/ 168308 w 345367"/>
              <a:gd name="connsiteY63" fmla="*/ 301581 h 342688"/>
              <a:gd name="connsiteX64" fmla="*/ 41446 w 345367"/>
              <a:gd name="connsiteY64" fmla="*/ 175708 h 342688"/>
              <a:gd name="connsiteX65" fmla="*/ 177103 w 345367"/>
              <a:gd name="connsiteY65" fmla="*/ 301581 h 342688"/>
              <a:gd name="connsiteX66" fmla="*/ 177103 w 345367"/>
              <a:gd name="connsiteY66" fmla="*/ 255301 h 342688"/>
              <a:gd name="connsiteX67" fmla="*/ 257320 w 345367"/>
              <a:gd name="connsiteY67" fmla="*/ 175708 h 342688"/>
              <a:gd name="connsiteX68" fmla="*/ 303964 w 345367"/>
              <a:gd name="connsiteY68" fmla="*/ 175707 h 342688"/>
              <a:gd name="connsiteX69" fmla="*/ 177103 w 345367"/>
              <a:gd name="connsiteY69" fmla="*/ 301581 h 3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45367" h="342688">
                <a:moveTo>
                  <a:pt x="340988" y="166981"/>
                </a:moveTo>
                <a:lnTo>
                  <a:pt x="312753" y="166981"/>
                </a:lnTo>
                <a:cubicBezTo>
                  <a:pt x="310367" y="93645"/>
                  <a:pt x="251011" y="34745"/>
                  <a:pt x="177103" y="32378"/>
                </a:cubicBezTo>
                <a:lnTo>
                  <a:pt x="177103" y="4362"/>
                </a:lnTo>
                <a:cubicBezTo>
                  <a:pt x="177103" y="1953"/>
                  <a:pt x="175131" y="0"/>
                  <a:pt x="172702" y="0"/>
                </a:cubicBezTo>
                <a:cubicBezTo>
                  <a:pt x="170273" y="0"/>
                  <a:pt x="168308" y="1953"/>
                  <a:pt x="168308" y="4362"/>
                </a:cubicBezTo>
                <a:lnTo>
                  <a:pt x="168308" y="32378"/>
                </a:lnTo>
                <a:cubicBezTo>
                  <a:pt x="94400" y="34744"/>
                  <a:pt x="35037" y="93644"/>
                  <a:pt x="32651" y="166981"/>
                </a:cubicBezTo>
                <a:lnTo>
                  <a:pt x="4416" y="166981"/>
                </a:lnTo>
                <a:cubicBezTo>
                  <a:pt x="1987" y="166971"/>
                  <a:pt x="8" y="168917"/>
                  <a:pt x="0" y="171326"/>
                </a:cubicBezTo>
                <a:cubicBezTo>
                  <a:pt x="-7" y="173736"/>
                  <a:pt x="1951" y="175698"/>
                  <a:pt x="4380" y="175707"/>
                </a:cubicBezTo>
                <a:cubicBezTo>
                  <a:pt x="4394" y="175707"/>
                  <a:pt x="4402" y="175707"/>
                  <a:pt x="4416" y="175707"/>
                </a:cubicBezTo>
                <a:lnTo>
                  <a:pt x="32651" y="175707"/>
                </a:lnTo>
                <a:cubicBezTo>
                  <a:pt x="35037" y="249043"/>
                  <a:pt x="94400" y="307942"/>
                  <a:pt x="168308" y="310307"/>
                </a:cubicBezTo>
                <a:lnTo>
                  <a:pt x="168308" y="338327"/>
                </a:lnTo>
                <a:cubicBezTo>
                  <a:pt x="168308" y="340735"/>
                  <a:pt x="170273" y="342689"/>
                  <a:pt x="172702" y="342689"/>
                </a:cubicBezTo>
                <a:cubicBezTo>
                  <a:pt x="175131" y="342689"/>
                  <a:pt x="177103" y="340735"/>
                  <a:pt x="177103" y="338327"/>
                </a:cubicBezTo>
                <a:lnTo>
                  <a:pt x="177103" y="310307"/>
                </a:lnTo>
                <a:cubicBezTo>
                  <a:pt x="251011" y="307942"/>
                  <a:pt x="310367" y="249043"/>
                  <a:pt x="312753" y="175708"/>
                </a:cubicBezTo>
                <a:lnTo>
                  <a:pt x="340988" y="175708"/>
                </a:lnTo>
                <a:cubicBezTo>
                  <a:pt x="343417" y="175698"/>
                  <a:pt x="345382" y="173736"/>
                  <a:pt x="345367" y="171327"/>
                </a:cubicBezTo>
                <a:cubicBezTo>
                  <a:pt x="345360" y="168930"/>
                  <a:pt x="343402" y="166991"/>
                  <a:pt x="340988" y="166981"/>
                </a:cubicBezTo>
                <a:close/>
                <a:moveTo>
                  <a:pt x="303964" y="166981"/>
                </a:moveTo>
                <a:lnTo>
                  <a:pt x="257320" y="166981"/>
                </a:lnTo>
                <a:cubicBezTo>
                  <a:pt x="255029" y="123998"/>
                  <a:pt x="220420" y="89658"/>
                  <a:pt x="177103" y="87388"/>
                </a:cubicBezTo>
                <a:lnTo>
                  <a:pt x="177103" y="41104"/>
                </a:lnTo>
                <a:cubicBezTo>
                  <a:pt x="246161" y="43459"/>
                  <a:pt x="301586" y="98460"/>
                  <a:pt x="303964" y="166981"/>
                </a:cubicBezTo>
                <a:close/>
                <a:moveTo>
                  <a:pt x="172702" y="193641"/>
                </a:moveTo>
                <a:cubicBezTo>
                  <a:pt x="160288" y="193641"/>
                  <a:pt x="150231" y="183658"/>
                  <a:pt x="150231" y="171344"/>
                </a:cubicBezTo>
                <a:cubicBezTo>
                  <a:pt x="150231" y="159030"/>
                  <a:pt x="160288" y="149048"/>
                  <a:pt x="172702" y="149048"/>
                </a:cubicBezTo>
                <a:cubicBezTo>
                  <a:pt x="185115" y="149048"/>
                  <a:pt x="195172" y="159030"/>
                  <a:pt x="195172" y="171344"/>
                </a:cubicBezTo>
                <a:cubicBezTo>
                  <a:pt x="195158" y="183652"/>
                  <a:pt x="185108" y="193626"/>
                  <a:pt x="172702" y="193641"/>
                </a:cubicBezTo>
                <a:close/>
                <a:moveTo>
                  <a:pt x="168453" y="140746"/>
                </a:moveTo>
                <a:cubicBezTo>
                  <a:pt x="154633" y="142638"/>
                  <a:pt x="143771" y="153420"/>
                  <a:pt x="141864" y="167132"/>
                </a:cubicBezTo>
                <a:cubicBezTo>
                  <a:pt x="141617" y="167058"/>
                  <a:pt x="141363" y="167008"/>
                  <a:pt x="141102" y="166981"/>
                </a:cubicBezTo>
                <a:lnTo>
                  <a:pt x="96879" y="166981"/>
                </a:lnTo>
                <a:cubicBezTo>
                  <a:pt x="99149" y="128809"/>
                  <a:pt x="129834" y="98357"/>
                  <a:pt x="168308" y="96111"/>
                </a:cubicBezTo>
                <a:lnTo>
                  <a:pt x="168308" y="140012"/>
                </a:lnTo>
                <a:cubicBezTo>
                  <a:pt x="168337" y="140261"/>
                  <a:pt x="168380" y="140507"/>
                  <a:pt x="168453" y="140746"/>
                </a:cubicBezTo>
                <a:close/>
                <a:moveTo>
                  <a:pt x="141102" y="175707"/>
                </a:moveTo>
                <a:cubicBezTo>
                  <a:pt x="141363" y="175679"/>
                  <a:pt x="141617" y="175627"/>
                  <a:pt x="141864" y="175552"/>
                </a:cubicBezTo>
                <a:cubicBezTo>
                  <a:pt x="143756" y="189214"/>
                  <a:pt x="154546" y="199976"/>
                  <a:pt x="168308" y="201925"/>
                </a:cubicBezTo>
                <a:lnTo>
                  <a:pt x="168308" y="246578"/>
                </a:lnTo>
                <a:cubicBezTo>
                  <a:pt x="129834" y="244332"/>
                  <a:pt x="99149" y="213879"/>
                  <a:pt x="96879" y="175708"/>
                </a:cubicBezTo>
                <a:close/>
                <a:moveTo>
                  <a:pt x="177103" y="201925"/>
                </a:moveTo>
                <a:cubicBezTo>
                  <a:pt x="190815" y="199980"/>
                  <a:pt x="201589" y="189275"/>
                  <a:pt x="203525" y="175662"/>
                </a:cubicBezTo>
                <a:cubicBezTo>
                  <a:pt x="203605" y="175665"/>
                  <a:pt x="203678" y="175707"/>
                  <a:pt x="203757" y="175707"/>
                </a:cubicBezTo>
                <a:lnTo>
                  <a:pt x="248524" y="175707"/>
                </a:lnTo>
                <a:cubicBezTo>
                  <a:pt x="246255" y="213877"/>
                  <a:pt x="215569" y="244328"/>
                  <a:pt x="177103" y="246574"/>
                </a:cubicBezTo>
                <a:close/>
                <a:moveTo>
                  <a:pt x="203757" y="166981"/>
                </a:moveTo>
                <a:cubicBezTo>
                  <a:pt x="203678" y="166981"/>
                  <a:pt x="203605" y="167023"/>
                  <a:pt x="203525" y="167027"/>
                </a:cubicBezTo>
                <a:cubicBezTo>
                  <a:pt x="201582" y="153359"/>
                  <a:pt x="190727" y="142633"/>
                  <a:pt x="176951" y="140746"/>
                </a:cubicBezTo>
                <a:cubicBezTo>
                  <a:pt x="177023" y="140507"/>
                  <a:pt x="177074" y="140261"/>
                  <a:pt x="177103" y="140013"/>
                </a:cubicBezTo>
                <a:lnTo>
                  <a:pt x="177103" y="96111"/>
                </a:lnTo>
                <a:cubicBezTo>
                  <a:pt x="215569" y="98360"/>
                  <a:pt x="246255" y="128811"/>
                  <a:pt x="248524" y="166982"/>
                </a:cubicBezTo>
                <a:close/>
                <a:moveTo>
                  <a:pt x="168308" y="41104"/>
                </a:moveTo>
                <a:lnTo>
                  <a:pt x="168308" y="87388"/>
                </a:lnTo>
                <a:cubicBezTo>
                  <a:pt x="124984" y="89656"/>
                  <a:pt x="90375" y="123997"/>
                  <a:pt x="88091" y="166981"/>
                </a:cubicBezTo>
                <a:lnTo>
                  <a:pt x="41446" y="166981"/>
                </a:lnTo>
                <a:cubicBezTo>
                  <a:pt x="43817" y="98460"/>
                  <a:pt x="99250" y="43458"/>
                  <a:pt x="168308" y="41104"/>
                </a:cubicBezTo>
                <a:close/>
                <a:moveTo>
                  <a:pt x="41446" y="175708"/>
                </a:moveTo>
                <a:lnTo>
                  <a:pt x="88091" y="175708"/>
                </a:lnTo>
                <a:cubicBezTo>
                  <a:pt x="90375" y="218691"/>
                  <a:pt x="124984" y="253032"/>
                  <a:pt x="168308" y="255301"/>
                </a:cubicBezTo>
                <a:lnTo>
                  <a:pt x="168308" y="301581"/>
                </a:lnTo>
                <a:cubicBezTo>
                  <a:pt x="99250" y="299231"/>
                  <a:pt x="43817" y="244229"/>
                  <a:pt x="41446" y="175708"/>
                </a:cubicBezTo>
                <a:close/>
                <a:moveTo>
                  <a:pt x="177103" y="301581"/>
                </a:moveTo>
                <a:lnTo>
                  <a:pt x="177103" y="255301"/>
                </a:lnTo>
                <a:cubicBezTo>
                  <a:pt x="220420" y="253031"/>
                  <a:pt x="255029" y="218690"/>
                  <a:pt x="257320" y="175708"/>
                </a:cubicBezTo>
                <a:lnTo>
                  <a:pt x="303964" y="175707"/>
                </a:lnTo>
                <a:cubicBezTo>
                  <a:pt x="301586" y="244227"/>
                  <a:pt x="246153" y="299227"/>
                  <a:pt x="177103" y="301581"/>
                </a:cubicBezTo>
                <a:close/>
              </a:path>
            </a:pathLst>
          </a:custGeom>
          <a:solidFill>
            <a:schemeClr val="bg1"/>
          </a:solidFill>
          <a:ln w="72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874713" y="1868870"/>
            <a:ext cx="109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Un mainteneur est </a:t>
            </a:r>
            <a:r>
              <a:rPr lang="fr-FR" sz="1500" b="1" dirty="0">
                <a:latin typeface="Arial" pitchFamily="34" charset="0"/>
              </a:rPr>
              <a:t>une société tierce </a:t>
            </a:r>
            <a:r>
              <a:rPr lang="fr-FR" sz="1500" dirty="0">
                <a:latin typeface="Arial" pitchFamily="34" charset="0"/>
              </a:rPr>
              <a:t>proposant </a:t>
            </a:r>
            <a:r>
              <a:rPr lang="fr-FR" sz="1500" b="1" dirty="0">
                <a:latin typeface="Arial" pitchFamily="34" charset="0"/>
              </a:rPr>
              <a:t>des services de maintenance </a:t>
            </a:r>
            <a:r>
              <a:rPr lang="fr-FR" sz="1500" dirty="0" smtClean="0">
                <a:latin typeface="Arial" pitchFamily="34" charset="0"/>
              </a:rPr>
              <a:t>du DAE ;</a:t>
            </a: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 smtClean="0">
                <a:latin typeface="Arial" pitchFamily="34" charset="0"/>
              </a:rPr>
              <a:t>Le mainteneur est lié à l’exploitant du DAE par </a:t>
            </a:r>
            <a:r>
              <a:rPr lang="fr-FR" sz="1500" b="1" dirty="0" smtClean="0">
                <a:latin typeface="Arial" pitchFamily="34" charset="0"/>
              </a:rPr>
              <a:t>un contrat de maintenance </a:t>
            </a:r>
            <a:r>
              <a:rPr lang="fr-FR" sz="1500" dirty="0" smtClean="0">
                <a:latin typeface="Arial" pitchFamily="34" charset="0"/>
              </a:rPr>
              <a:t>;</a:t>
            </a: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 smtClean="0">
                <a:latin typeface="Arial" pitchFamily="34" charset="0"/>
              </a:rPr>
              <a:t>Conformément à ce contrat, en cas de </a:t>
            </a:r>
            <a:r>
              <a:rPr lang="fr-FR" sz="1500" b="1" dirty="0" smtClean="0">
                <a:latin typeface="Arial" pitchFamily="34" charset="0"/>
              </a:rPr>
              <a:t>conclusion d’une délégation de déclaration, il a l’obligation de déclarer dans la base </a:t>
            </a:r>
            <a:r>
              <a:rPr lang="fr-FR" sz="1500" b="1" dirty="0" err="1" smtClean="0">
                <a:latin typeface="Arial" pitchFamily="34" charset="0"/>
              </a:rPr>
              <a:t>Géo’DAE</a:t>
            </a:r>
            <a:r>
              <a:rPr lang="fr-FR" sz="1500" b="1" dirty="0" smtClean="0">
                <a:latin typeface="Arial" pitchFamily="34" charset="0"/>
              </a:rPr>
              <a:t> et de maintenir du DAE </a:t>
            </a:r>
            <a:r>
              <a:rPr lang="fr-FR" sz="1500" dirty="0" smtClean="0">
                <a:latin typeface="Arial" pitchFamily="34" charset="0"/>
              </a:rPr>
              <a:t>;</a:t>
            </a:r>
            <a:endParaRPr lang="fr-FR" sz="1500" dirty="0">
              <a:latin typeface="Arial" pitchFamily="34" charset="0"/>
            </a:endParaRP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Si vous réalisez vous-même la maintenance de votre DAE alors vous êtes </a:t>
            </a:r>
            <a:r>
              <a:rPr lang="fr-FR" sz="1500" dirty="0" smtClean="0">
                <a:latin typeface="Arial" pitchFamily="34" charset="0"/>
              </a:rPr>
              <a:t>exploitant.</a:t>
            </a:r>
            <a:endParaRPr lang="fr-FR" sz="1500" dirty="0">
              <a:latin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84682" y="1164014"/>
            <a:ext cx="634923" cy="7019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74713" y="4309198"/>
            <a:ext cx="109916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Respecter les obligations réglementaires </a:t>
            </a:r>
            <a:r>
              <a:rPr lang="fr-FR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matière de maintenance et de </a:t>
            </a:r>
            <a:r>
              <a:rPr lang="fr-FR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déclaration ;</a:t>
            </a:r>
            <a:endParaRPr lang="fr-FR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Contribuer à l’enrichissement d’une base de données concourant à l’intérêt général,</a:t>
            </a:r>
            <a:r>
              <a:rPr lang="fr-FR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participant à l’augmentation du nombre de données </a:t>
            </a:r>
            <a:r>
              <a:rPr lang="fr-FR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disponibles ;</a:t>
            </a:r>
            <a:endParaRPr lang="fr-FR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Concourir à faciliter l’accès à une information à jour et de qualité </a:t>
            </a:r>
            <a:r>
              <a:rPr lang="fr-FR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aux DAE qu’ils </a:t>
            </a:r>
            <a:r>
              <a:rPr lang="fr-FR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maintiennent ;</a:t>
            </a:r>
            <a:endParaRPr lang="fr-FR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Intégrer dans leur démarche de responsabilité sociétale des enjeux de santé publique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notamment la lutte contre la mort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subite ;</a:t>
            </a: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Participer activement à l’augmentation des chances de survie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lors d’un arrêt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cardiaque.</a:t>
            </a: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8268" y="76662"/>
            <a:ext cx="898283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mainteneur, sous quelles conditions puis-je utiliser la marque ? 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18"/>
          <p:cNvSpPr/>
          <p:nvPr>
            <p:custDataLst>
              <p:tags r:id="rId1"/>
            </p:custDataLst>
          </p:nvPr>
        </p:nvSpPr>
        <p:spPr bwMode="gray">
          <a:xfrm>
            <a:off x="477837" y="1666644"/>
            <a:ext cx="11522075" cy="19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Clr>
                <a:srgbClr val="5F5F5F"/>
              </a:buClr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" name="Rechteck 21"/>
          <p:cNvSpPr/>
          <p:nvPr>
            <p:custDataLst>
              <p:tags r:id="rId2"/>
            </p:custDataLst>
          </p:nvPr>
        </p:nvSpPr>
        <p:spPr bwMode="gray">
          <a:xfrm>
            <a:off x="494264" y="4407917"/>
            <a:ext cx="11505648" cy="10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Clr>
                <a:srgbClr val="5F5F5F"/>
              </a:buClr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" name="Rechteck 19"/>
          <p:cNvSpPr/>
          <p:nvPr>
            <p:custDataLst>
              <p:tags r:id="rId3"/>
            </p:custDataLst>
          </p:nvPr>
        </p:nvSpPr>
        <p:spPr bwMode="gray">
          <a:xfrm>
            <a:off x="1064868" y="3918459"/>
            <a:ext cx="5040000" cy="540000"/>
          </a:xfrm>
          <a:prstGeom prst="round2Diag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4656" tIns="0" rIns="86389" bIns="0" rtlCol="0" anchor="ctr"/>
          <a:lstStyle/>
          <a:p>
            <a:pPr marL="177800" defTabSz="1219048">
              <a:spcBef>
                <a:spcPct val="0"/>
              </a:spcBef>
              <a:buSzPct val="90000"/>
            </a:pPr>
            <a:r>
              <a:rPr lang="fr-FR" sz="1800" b="1" kern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J’utilise le label </a:t>
            </a:r>
            <a:r>
              <a:rPr lang="fr-FR" sz="1800" b="1" kern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Géo’DAE</a:t>
            </a:r>
            <a:endParaRPr lang="fr-FR" sz="1800" b="1" kern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09982"/>
            <a:ext cx="1799766" cy="360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3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avec coins arrondis en diagonale 20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133926" y="1227272"/>
            <a:ext cx="5148000" cy="54000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182563"/>
            <a:r>
              <a:rPr lang="fr-FR" sz="1800" b="1" dirty="0">
                <a:solidFill>
                  <a:schemeClr val="bg1"/>
                </a:solidFill>
                <a:cs typeface="Arial" panose="020B0604020202020204" pitchFamily="34" charset="0"/>
              </a:rPr>
              <a:t>Je </a:t>
            </a:r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respecte mes obligations contractuelles 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910C680-A94C-6A4A-A1C0-68776357678E}"/>
              </a:ext>
            </a:extLst>
          </p:cNvPr>
          <p:cNvSpPr>
            <a:spLocks noChangeAspect="1"/>
          </p:cNvSpPr>
          <p:nvPr/>
        </p:nvSpPr>
        <p:spPr bwMode="gray">
          <a:xfrm>
            <a:off x="294778" y="3790052"/>
            <a:ext cx="972001" cy="972000"/>
          </a:xfrm>
          <a:prstGeom prst="ellipse">
            <a:avLst/>
          </a:prstGeom>
          <a:solidFill>
            <a:srgbClr val="C00000"/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fr-CA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910C680-A94C-6A4A-A1C0-68776357678E}"/>
              </a:ext>
            </a:extLst>
          </p:cNvPr>
          <p:cNvSpPr>
            <a:spLocks noChangeAspect="1"/>
          </p:cNvSpPr>
          <p:nvPr/>
        </p:nvSpPr>
        <p:spPr bwMode="gray">
          <a:xfrm>
            <a:off x="328023" y="1029272"/>
            <a:ext cx="972001" cy="97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fr-CA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4712" y="1835869"/>
            <a:ext cx="109431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417050" algn="l"/>
              </a:tabLst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Je m’engage à 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respecter les obligations contractuelles en matière de maintenance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F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417050" algn="l"/>
              </a:tabLst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Suite à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délégation, je m’engage, en matière de déclaration à : </a:t>
            </a:r>
          </a:p>
          <a:p>
            <a:pPr marL="627063" lvl="1" indent="-285750" algn="just">
              <a:buFontTx/>
              <a:buChar char="-"/>
              <a:tabLst>
                <a:tab pos="9417050" algn="l"/>
              </a:tabLst>
            </a:pP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respecter les obligations générales de délégation contenues dans la clause de délégation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7063" lvl="1" indent="-285750" algn="just">
              <a:buFontTx/>
              <a:buChar char="-"/>
              <a:tabLst>
                <a:tab pos="9417050" algn="l"/>
              </a:tabLst>
            </a:pP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ransmettre les données conformément au standard réglementaire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défini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par l’arrêté du 29 octobre 2019 relatif au fonctionnement de la base de données des défibrillateurs automatisés externes.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417050" algn="l"/>
              </a:tabLst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m’engage à respecter les délais de mise à jour des informations des DAE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 traitement des signalements contenus dans la clause de déclaration.</a:t>
            </a:r>
            <a:endParaRPr lang="fr-FR" sz="15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99003" y="1164278"/>
            <a:ext cx="634923" cy="70198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77344" y="3925058"/>
            <a:ext cx="634923" cy="7019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74712" y="4743979"/>
            <a:ext cx="1095227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Je m’engage à apposer le logo de la marque dès lors que la déclaration prend effet ;</a:t>
            </a: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Je m’engage à utiliser le logo uniquement dans le cadre de mes activités de </a:t>
            </a:r>
            <a:r>
              <a:rPr lang="fr-FR" sz="1500" dirty="0" smtClean="0">
                <a:latin typeface="Arial" pitchFamily="34" charset="0"/>
              </a:rPr>
              <a:t>maintenance. </a:t>
            </a:r>
            <a:endParaRPr lang="fr-FR" sz="15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8269" y="103958"/>
            <a:ext cx="8712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une société de maintenance, sous quelles conditions puis-je utiliser la marque ? 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18"/>
          <p:cNvSpPr/>
          <p:nvPr>
            <p:custDataLst>
              <p:tags r:id="rId1"/>
            </p:custDataLst>
          </p:nvPr>
        </p:nvSpPr>
        <p:spPr bwMode="gray">
          <a:xfrm>
            <a:off x="490322" y="1725896"/>
            <a:ext cx="11520000" cy="14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" name="Rechteck 21"/>
          <p:cNvSpPr/>
          <p:nvPr>
            <p:custDataLst>
              <p:tags r:id="rId2"/>
            </p:custDataLst>
          </p:nvPr>
        </p:nvSpPr>
        <p:spPr bwMode="gray">
          <a:xfrm>
            <a:off x="494266" y="4025773"/>
            <a:ext cx="11520000" cy="18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" name="Rechteck 19"/>
          <p:cNvSpPr/>
          <p:nvPr>
            <p:custDataLst>
              <p:tags r:id="rId3"/>
            </p:custDataLst>
          </p:nvPr>
        </p:nvSpPr>
        <p:spPr bwMode="gray">
          <a:xfrm>
            <a:off x="1064865" y="3604555"/>
            <a:ext cx="8280000" cy="540000"/>
          </a:xfrm>
          <a:prstGeom prst="round2Diag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4656" tIns="0" rIns="86389" bIns="0" rtlCol="0" anchor="ctr"/>
          <a:lstStyle/>
          <a:p>
            <a:pPr marL="288000" defTabSz="1219048">
              <a:spcBef>
                <a:spcPct val="0"/>
              </a:spcBef>
              <a:buSzPct val="90000"/>
            </a:pPr>
            <a:r>
              <a:rPr lang="fr-FR" sz="1800" b="1" kern="0" dirty="0">
                <a:solidFill>
                  <a:srgbClr val="FFFFFF"/>
                </a:solidFill>
                <a:cs typeface="Arial" pitchFamily="34" charset="0"/>
              </a:rPr>
              <a:t>Je traite les signalements citoyens dans un délai </a:t>
            </a:r>
            <a:r>
              <a:rPr lang="fr-FR" sz="1800" b="1" kern="0" dirty="0" smtClean="0">
                <a:solidFill>
                  <a:srgbClr val="FFFFFF"/>
                </a:solidFill>
                <a:cs typeface="Arial" pitchFamily="34" charset="0"/>
              </a:rPr>
              <a:t>raisonnable après </a:t>
            </a:r>
            <a:r>
              <a:rPr lang="fr-FR" sz="1800" b="1" kern="0" dirty="0">
                <a:solidFill>
                  <a:srgbClr val="FFFFFF"/>
                </a:solidFill>
                <a:cs typeface="Arial" pitchFamily="34" charset="0"/>
              </a:rPr>
              <a:t>réception du signalement</a:t>
            </a: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09982"/>
            <a:ext cx="1799766" cy="360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4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37" name="Gruppieren 27">
            <a:extLst>
              <a:ext uri="{FF2B5EF4-FFF2-40B4-BE49-F238E27FC236}">
                <a16:creationId xmlns:a16="http://schemas.microsoft.com/office/drawing/2014/main" id="{A86C02A6-7A47-0643-9605-75F8102EDFBA}"/>
              </a:ext>
            </a:extLst>
          </p:cNvPr>
          <p:cNvGrpSpPr>
            <a:grpSpLocks noChangeAspect="1"/>
          </p:cNvGrpSpPr>
          <p:nvPr/>
        </p:nvGrpSpPr>
        <p:grpSpPr>
          <a:xfrm>
            <a:off x="301496" y="3402028"/>
            <a:ext cx="972002" cy="972000"/>
            <a:chOff x="7502618" y="1206411"/>
            <a:chExt cx="650014" cy="650013"/>
          </a:xfrm>
          <a:solidFill>
            <a:srgbClr val="E97B7B"/>
          </a:solidFill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3F79BEB0-6F7D-FA4B-80AB-E09E16CD7EF4}"/>
                </a:ext>
              </a:extLst>
            </p:cNvPr>
            <p:cNvSpPr/>
            <p:nvPr/>
          </p:nvSpPr>
          <p:spPr bwMode="gray">
            <a:xfrm>
              <a:off x="7502618" y="1206412"/>
              <a:ext cx="487510" cy="487510"/>
            </a:xfrm>
            <a:prstGeom prst="ellipse">
              <a:avLst/>
            </a:prstGeom>
            <a:grpFill/>
            <a:ln w="152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D910C680-A94C-6A4A-A1C0-68776357678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02619" y="1206411"/>
              <a:ext cx="650013" cy="650013"/>
            </a:xfrm>
            <a:prstGeom prst="ellipse">
              <a:avLst/>
            </a:prstGeom>
            <a:solidFill>
              <a:srgbClr val="1F497D"/>
            </a:solidFill>
            <a:ln w="571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fr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70035" y="3523561"/>
            <a:ext cx="634923" cy="701988"/>
          </a:xfrm>
          <a:prstGeom prst="rect">
            <a:avLst/>
          </a:prstGeom>
        </p:spPr>
      </p:pic>
      <p:sp>
        <p:nvSpPr>
          <p:cNvPr id="21" name="Rectangle avec coins arrondis en diagonale 20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117803" y="1271061"/>
            <a:ext cx="8280000" cy="540000"/>
          </a:xfrm>
          <a:prstGeom prst="round2DiagRect">
            <a:avLst/>
          </a:prstGeom>
          <a:solidFill>
            <a:srgbClr val="2E72B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182563"/>
            <a:r>
              <a:rPr lang="fr-FR" sz="1800" b="1" dirty="0">
                <a:solidFill>
                  <a:schemeClr val="bg1"/>
                </a:solidFill>
                <a:cs typeface="Arial" panose="020B0604020202020204" pitchFamily="34" charset="0"/>
              </a:rPr>
              <a:t>Je mets à jour la base de données dans un délai </a:t>
            </a:r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raisonnable </a:t>
            </a:r>
          </a:p>
          <a:p>
            <a:pPr marL="182563"/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en </a:t>
            </a:r>
            <a:r>
              <a:rPr lang="fr-FR" sz="1800" b="1" dirty="0">
                <a:solidFill>
                  <a:schemeClr val="bg1"/>
                </a:solidFill>
                <a:cs typeface="Arial" panose="020B0604020202020204" pitchFamily="34" charset="0"/>
              </a:rPr>
              <a:t>cas de maintenance ou d’utilisation du DAE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74712" y="1997563"/>
            <a:ext cx="10955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417050" algn="l"/>
              </a:tabLst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Après chaque opération de maintenance sur l’appareil,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je m’engage à mettre à jour la base de données dans un délai 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raisonnable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417050" algn="l"/>
              </a:tabLst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En cas d’utilisation du DAE, je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m’engage à le remettre en état conformément aux préconisations du fabricant et à déclarer sa remise en fonctionnement dans la base de données nationale dans un délai 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raisonnable.</a:t>
            </a: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74712" y="4251545"/>
            <a:ext cx="10955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417050" algn="l"/>
              </a:tabLst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Par l’intermédiaire de supports recensant les DAE ou par contact direct du Ministère de la Santé et de la Prévention, les citoyens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pourront signaler la présence non déclarée d’un DAE ou un dysfonctionnement sur un DAE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417050" algn="l"/>
              </a:tabLst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Une fois contacté par le Ministère de la Santé et de la Prévention,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je m’engage à répondre 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dans un délai </a:t>
            </a:r>
            <a:r>
              <a:rPr lang="fr-FR" sz="1500" b="1" smtClean="0">
                <a:latin typeface="Arial" panose="020B0604020202020204" pitchFamily="34" charset="0"/>
                <a:cs typeface="Arial" panose="020B0604020202020204" pitchFamily="34" charset="0"/>
              </a:rPr>
              <a:t>raisonnable  pour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confirmer ou infirmer le signalement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417050" algn="l"/>
              </a:tabLst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En cas de dysfonctionnement,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je déclare le DAE comme hors service dans la base de données et mets à jour la base de données une fois le DAE remis en état de fonctionnement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910C680-A94C-6A4A-A1C0-68776357678E}"/>
              </a:ext>
            </a:extLst>
          </p:cNvPr>
          <p:cNvSpPr>
            <a:spLocks noChangeAspect="1"/>
          </p:cNvSpPr>
          <p:nvPr/>
        </p:nvSpPr>
        <p:spPr bwMode="gray">
          <a:xfrm>
            <a:off x="301495" y="1098105"/>
            <a:ext cx="972001" cy="972000"/>
          </a:xfrm>
          <a:prstGeom prst="ellipse">
            <a:avLst/>
          </a:prstGeom>
          <a:solidFill>
            <a:srgbClr val="2E72B0"/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algn="ctr" defTabSz="914400">
              <a:spcBef>
                <a:spcPct val="0"/>
              </a:spcBef>
              <a:buSzPct val="90000"/>
            </a:pPr>
            <a:endParaRPr lang="fr-CA" sz="2000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70035" y="1216631"/>
            <a:ext cx="634923" cy="7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/>
          <p:cNvSpPr txBox="1">
            <a:spLocks/>
          </p:cNvSpPr>
          <p:nvPr/>
        </p:nvSpPr>
        <p:spPr>
          <a:xfrm>
            <a:off x="4544703" y="1135561"/>
            <a:ext cx="7483522" cy="396000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marL="380990" indent="-380990" algn="l" defTabSz="1219170" rtl="0" eaLnBrk="1" latinLnBrk="0" hangingPunct="1">
              <a:spcBef>
                <a:spcPct val="2000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lang="fr-FR" sz="2300" b="1" i="0" u="none" strike="noStrike" kern="1200" baseline="0" dirty="0" smtClean="0">
                <a:solidFill>
                  <a:srgbClr val="3C4693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lang="fr-FR" sz="2000" b="1" kern="1200" dirty="0" smtClean="0">
                <a:solidFill>
                  <a:srgbClr val="C8D223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943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1938" algn="ctr">
              <a:buNone/>
            </a:pP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 d’usage marque « Géo’DAE – Base nationale des défibrillateurs »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4685" y="1531561"/>
            <a:ext cx="7481953" cy="227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5"/>
          <p:cNvSpPr txBox="1">
            <a:spLocks/>
          </p:cNvSpPr>
          <p:nvPr/>
        </p:nvSpPr>
        <p:spPr>
          <a:xfrm>
            <a:off x="496002" y="1768573"/>
            <a:ext cx="3666675" cy="1931042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 toute question</a:t>
            </a:r>
          </a:p>
          <a:p>
            <a:pPr algn="ctr"/>
            <a:endParaRPr lang="fr-F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contact@geodae.sante.gouv.fr</a:t>
            </a:r>
            <a:endParaRPr lang="fr-FR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5"/>
          <p:cNvSpPr txBox="1">
            <a:spLocks/>
          </p:cNvSpPr>
          <p:nvPr/>
        </p:nvSpPr>
        <p:spPr>
          <a:xfrm>
            <a:off x="309585" y="5248790"/>
            <a:ext cx="4041775" cy="424790"/>
          </a:xfrm>
          <a:prstGeom prst="rect">
            <a:avLst/>
          </a:prstGeom>
        </p:spPr>
        <p:txBody>
          <a:bodyPr lIns="36000" rIns="36000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Déclarer, Localiser, Sauver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>
            <a:spLocks noChangeAspect="1"/>
          </p:cNvSpPr>
          <p:nvPr/>
        </p:nvSpPr>
        <p:spPr bwMode="gray">
          <a:xfrm>
            <a:off x="373736" y="5612588"/>
            <a:ext cx="3911208" cy="121984"/>
          </a:xfrm>
          <a:custGeom>
            <a:avLst/>
            <a:gdLst>
              <a:gd name="T0" fmla="*/ 20 w 1807"/>
              <a:gd name="T1" fmla="*/ 115 h 116"/>
              <a:gd name="T2" fmla="*/ 20 w 1807"/>
              <a:gd name="T3" fmla="*/ 115 h 116"/>
              <a:gd name="T4" fmla="*/ 1398 w 1807"/>
              <a:gd name="T5" fmla="*/ 50 h 116"/>
              <a:gd name="T6" fmla="*/ 1786 w 1807"/>
              <a:gd name="T7" fmla="*/ 32 h 116"/>
              <a:gd name="T8" fmla="*/ 1786 w 1807"/>
              <a:gd name="T9" fmla="*/ 1 h 116"/>
              <a:gd name="T10" fmla="*/ 409 w 1807"/>
              <a:gd name="T11" fmla="*/ 65 h 116"/>
              <a:gd name="T12" fmla="*/ 21 w 1807"/>
              <a:gd name="T13" fmla="*/ 83 h 116"/>
              <a:gd name="T14" fmla="*/ 20 w 1807"/>
              <a:gd name="T15" fmla="*/ 11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07" h="116">
                <a:moveTo>
                  <a:pt x="20" y="115"/>
                </a:moveTo>
                <a:lnTo>
                  <a:pt x="20" y="115"/>
                </a:lnTo>
                <a:cubicBezTo>
                  <a:pt x="479" y="93"/>
                  <a:pt x="938" y="72"/>
                  <a:pt x="1398" y="50"/>
                </a:cubicBezTo>
                <a:cubicBezTo>
                  <a:pt x="1527" y="44"/>
                  <a:pt x="1656" y="38"/>
                  <a:pt x="1786" y="32"/>
                </a:cubicBezTo>
                <a:cubicBezTo>
                  <a:pt x="1806" y="31"/>
                  <a:pt x="1807" y="0"/>
                  <a:pt x="1786" y="1"/>
                </a:cubicBezTo>
                <a:cubicBezTo>
                  <a:pt x="1327" y="22"/>
                  <a:pt x="868" y="44"/>
                  <a:pt x="409" y="65"/>
                </a:cubicBezTo>
                <a:cubicBezTo>
                  <a:pt x="279" y="71"/>
                  <a:pt x="150" y="77"/>
                  <a:pt x="21" y="83"/>
                </a:cubicBezTo>
                <a:cubicBezTo>
                  <a:pt x="0" y="84"/>
                  <a:pt x="0" y="116"/>
                  <a:pt x="20" y="115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3098" y="1758853"/>
            <a:ext cx="7483539" cy="44109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5" y="3699615"/>
            <a:ext cx="2931414" cy="1222978"/>
          </a:xfrm>
          <a:prstGeom prst="rect">
            <a:avLst/>
          </a:prstGeom>
        </p:spPr>
      </p:pic>
      <p:sp>
        <p:nvSpPr>
          <p:cNvPr id="1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09982"/>
            <a:ext cx="1799766" cy="360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5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6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qfHVet9UKKoFW1NL9C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gNhAc3ck.ONkytiBi_i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qfHVet9UKKoFW1NL9C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gNhAc3ck.ONkytiBi_iQ"/>
</p:tagLst>
</file>

<file path=ppt/theme/theme1.xml><?xml version="1.0" encoding="utf-8"?>
<a:theme xmlns:a="http://schemas.openxmlformats.org/drawingml/2006/main" name="DGS_Titre Principal 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3.xml><?xml version="1.0" encoding="utf-8"?>
<a:theme xmlns:a="http://schemas.openxmlformats.org/drawingml/2006/main" name="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4.xml><?xml version="1.0" encoding="utf-8"?>
<a:theme xmlns:a="http://schemas.openxmlformats.org/drawingml/2006/main" name="3_DGS_PagesIntérieures_AvecTitres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4CAE375B0284E8EE9BBF3E7A46484" ma:contentTypeVersion="6" ma:contentTypeDescription="Crée un document." ma:contentTypeScope="" ma:versionID="511452b9809657e6815bf4cce2accd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d8f41ed40e1d7dd031eefd1d81ec7d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E3377A-D9D7-43A3-A75F-3A9E28DF16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3C11B2-7197-49AE-8DA0-A3DE1D289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F84BA6-1E2C-4108-A978-70A67FB76E3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14167</TotalTime>
  <Words>564</Words>
  <Application>Microsoft Office PowerPoint</Application>
  <PresentationFormat>Personnalisé</PresentationFormat>
  <Paragraphs>44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</vt:i4>
      </vt:variant>
    </vt:vector>
  </HeadingPairs>
  <TitlesOfParts>
    <vt:vector size="17" baseType="lpstr">
      <vt:lpstr>Arial</vt:lpstr>
      <vt:lpstr>Arial Narrow</vt:lpstr>
      <vt:lpstr>Calibri</vt:lpstr>
      <vt:lpstr>Cambria</vt:lpstr>
      <vt:lpstr>Candara</vt:lpstr>
      <vt:lpstr>Helvetica Neue</vt:lpstr>
      <vt:lpstr>Wingdings</vt:lpstr>
      <vt:lpstr>DGS_Titre Principal Présentation</vt:lpstr>
      <vt:lpstr>2_TEMPLATE_INTITULE_OFFICIEL</vt:lpstr>
      <vt:lpstr>TEMPLATE_INTITULE_OFFICIEL</vt:lpstr>
      <vt:lpstr>3_DGS_PagesIntérieures_AvecTitres_1</vt:lpstr>
      <vt:lpstr>1_TEMPLATE_INTITULE_OFFICIEL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PPT/DSI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SOMA, Julie (DGS/MICOM)</dc:creator>
  <cp:lastModifiedBy>SAKHO, Moussa (DGS/SG/DAD)</cp:lastModifiedBy>
  <cp:revision>2133</cp:revision>
  <cp:lastPrinted>2018-10-12T12:22:23Z</cp:lastPrinted>
  <dcterms:created xsi:type="dcterms:W3CDTF">2018-09-17T13:21:29Z</dcterms:created>
  <dcterms:modified xsi:type="dcterms:W3CDTF">2022-12-16T15:56:12Z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0x010100E954CAE375B0284E8EE9BBF3E7A46484</vt:lpwstr>
  </property>
</Properties>
</file>